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Proxima Nova"/>
      <p:regular r:id="rId41"/>
      <p:bold r:id="rId42"/>
      <p:italic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Nunito"/>
      <p:regular r:id="rId49"/>
      <p:bold r:id="rId50"/>
      <p:italic r:id="rId51"/>
      <p:boldItalic r:id="rId52"/>
    </p:embeddedFont>
    <p:embeddedFont>
      <p:font typeface="Maven Pro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D46EA8C-C2FF-43EE-B044-F55F20D42247}">
  <a:tblStyle styleId="{DD46EA8C-C2FF-43EE-B044-F55F20D422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7EB7941-05B1-49D7-9B4E-D66B81EA51F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ProximaNova-bold.fntdata"/><Relationship Id="rId41" Type="http://schemas.openxmlformats.org/officeDocument/2006/relationships/font" Target="fonts/ProximaNova-regular.fntdata"/><Relationship Id="rId44" Type="http://schemas.openxmlformats.org/officeDocument/2006/relationships/font" Target="fonts/ProximaNova-boldItalic.fntdata"/><Relationship Id="rId43" Type="http://schemas.openxmlformats.org/officeDocument/2006/relationships/font" Target="fonts/ProximaNova-italic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Nuni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Nunito-italic.fntdata"/><Relationship Id="rId50" Type="http://schemas.openxmlformats.org/officeDocument/2006/relationships/font" Target="fonts/Nunito-bold.fntdata"/><Relationship Id="rId53" Type="http://schemas.openxmlformats.org/officeDocument/2006/relationships/font" Target="fonts/MavenPro-regular.fntdata"/><Relationship Id="rId52" Type="http://schemas.openxmlformats.org/officeDocument/2006/relationships/font" Target="fonts/Nuni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MavenPr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53cc2efae_1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53cc2efae_1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4a29f9dc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4a29f9dc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4a29f9dc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4a29f9dc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52e92f40b_5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52e92f40b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6470647ca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6470647ca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452e92f40b_5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452e92f40b_5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9bef3216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9bef3216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Carim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9bef3216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9bef3216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Carim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6fc13dd1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6fc13dd1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Carim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52e92f40b_5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52e92f40b_5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carim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4a29f9d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4a29f9d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470647ca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470647ca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53cc2efae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53cc2efae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499a34ab7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499a34ab7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99a34ab7f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99a34ab7f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499a34ab7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499a34ab7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49b009295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49b009295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499a34ab7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499a34ab7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Carim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49b009295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49b009295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Carim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499a34ab7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499a34ab7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49bef3216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49bef3216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4a29f9dce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4a29f9dce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Shalih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499a34ab7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499a34ab7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463eefb84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463eefb84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499a34ab7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499a34ab7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46470647ca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46470647ca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464aa84bd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464aa84bd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4033ae8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4033ae8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Shalih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52e92f40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52e92f40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Shalih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52e92f40b_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52e92f40b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Shalih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53cc2efae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53cc2efae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Shalih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4a29f9dc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4a29f9dc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53cc2efae_1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53cc2efae_1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Eric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17.jpg"/><Relationship Id="rId5" Type="http://schemas.openxmlformats.org/officeDocument/2006/relationships/image" Target="../media/image10.png"/><Relationship Id="rId6" Type="http://schemas.openxmlformats.org/officeDocument/2006/relationships/image" Target="../media/image20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8.jpg"/><Relationship Id="rId5" Type="http://schemas.openxmlformats.org/officeDocument/2006/relationships/image" Target="../media/image21.jpg"/><Relationship Id="rId6" Type="http://schemas.openxmlformats.org/officeDocument/2006/relationships/hyperlink" Target="http://www.youtube.com/watch?v=Xyg5JD4IYso" TargetMode="External"/><Relationship Id="rId7" Type="http://schemas.openxmlformats.org/officeDocument/2006/relationships/image" Target="../media/image3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youtube.com/watch?v=UW1DnpEKiNs" TargetMode="External"/><Relationship Id="rId4" Type="http://schemas.openxmlformats.org/officeDocument/2006/relationships/image" Target="../media/image29.jpg"/><Relationship Id="rId5" Type="http://schemas.openxmlformats.org/officeDocument/2006/relationships/image" Target="../media/image25.png"/><Relationship Id="rId6" Type="http://schemas.openxmlformats.org/officeDocument/2006/relationships/image" Target="../media/image28.jpg"/><Relationship Id="rId7" Type="http://schemas.openxmlformats.org/officeDocument/2006/relationships/image" Target="../media/image2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youtube.com/watch?v=LBYsY2arOrc" TargetMode="External"/><Relationship Id="rId4" Type="http://schemas.openxmlformats.org/officeDocument/2006/relationships/image" Target="../media/image26.jpg"/><Relationship Id="rId5" Type="http://schemas.openxmlformats.org/officeDocument/2006/relationships/image" Target="../media/image25.png"/><Relationship Id="rId6" Type="http://schemas.openxmlformats.org/officeDocument/2006/relationships/image" Target="../media/image28.jpg"/><Relationship Id="rId7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hyperlink" Target="http://www.youtube.com/watch?v=UW1DnpEKiNs" TargetMode="External"/><Relationship Id="rId7" Type="http://schemas.openxmlformats.org/officeDocument/2006/relationships/image" Target="../media/image29.jpg"/><Relationship Id="rId8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2464525" y="1506525"/>
            <a:ext cx="5017500" cy="15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ABC tDCS Device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52975" y="3597700"/>
            <a:ext cx="8910300" cy="14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Team: Donghyun (David) Seo, Carim-Sanni Sobur, Eric Luu, Radhanath Purakait and Shalih Miah</a:t>
            </a:r>
            <a:endParaRPr b="1" sz="16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Sponsor: </a:t>
            </a:r>
            <a:r>
              <a:rPr b="1" lang="en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</a:t>
            </a:r>
            <a:r>
              <a:rPr b="1" lang="en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Marom </a:t>
            </a:r>
            <a:r>
              <a:rPr lang="en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="1" lang="en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ikson</a:t>
            </a:r>
            <a:endParaRPr b="1" sz="16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TA: </a:t>
            </a:r>
            <a:r>
              <a:rPr b="1" lang="en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Jack Twiddy, Evan Azoulay</a:t>
            </a:r>
            <a:endParaRPr b="1" sz="16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Faculty</a:t>
            </a:r>
            <a:r>
              <a:rPr b="1" lang="en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Mentor: Alessandra Carriero</a:t>
            </a:r>
            <a:endParaRPr sz="16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Need Statement </a:t>
            </a:r>
            <a:endParaRPr sz="3000"/>
          </a:p>
        </p:txBody>
      </p:sp>
      <p:sp>
        <p:nvSpPr>
          <p:cNvPr id="348" name="Google Shape;348;p22"/>
          <p:cNvSpPr txBox="1"/>
          <p:nvPr>
            <p:ph idx="1" type="body"/>
          </p:nvPr>
        </p:nvSpPr>
        <p:spPr>
          <a:xfrm>
            <a:off x="1303800" y="2167200"/>
            <a:ext cx="70305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o find a way to make a low cost, easy to use tDCS device that can be disposed after a single dose (30~45 minutes).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"/>
          <p:cNvSpPr txBox="1"/>
          <p:nvPr>
            <p:ph type="ctrTitle"/>
          </p:nvPr>
        </p:nvSpPr>
        <p:spPr>
          <a:xfrm>
            <a:off x="2850258" y="71392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Specifications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4"/>
          <p:cNvSpPr txBox="1"/>
          <p:nvPr>
            <p:ph idx="4294967295" type="title"/>
          </p:nvPr>
        </p:nvSpPr>
        <p:spPr>
          <a:xfrm>
            <a:off x="1680750" y="-65100"/>
            <a:ext cx="50376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Project Design Specification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9" name="Google Shape;359;p24"/>
          <p:cNvSpPr txBox="1"/>
          <p:nvPr/>
        </p:nvSpPr>
        <p:spPr>
          <a:xfrm>
            <a:off x="-80850" y="4229300"/>
            <a:ext cx="97101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AutoNum type="arabicPeriod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Brunoni AR, Nitsche MA, Bolognini N, et al. Clinical research with transcranial direct current stimulation (tDCS): challenges and future directions. </a:t>
            </a:r>
            <a:r>
              <a:rPr i="1" lang="en" sz="1200">
                <a:latin typeface="Proxima Nova"/>
                <a:ea typeface="Proxima Nova"/>
                <a:cs typeface="Proxima Nova"/>
                <a:sym typeface="Proxima Nova"/>
              </a:rPr>
              <a:t>Brain Stimul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. 2011;5(3):175-195.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AutoNum type="arabicPeriod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Thair H, Holloway AL, Newport R and Smith doi: 10.3389/fnins.2017.00641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AutoNum type="arabicPeriod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Neyzi O, Bundak R, Gökçay G, et al. </a:t>
            </a:r>
            <a:r>
              <a:rPr i="1" lang="en" sz="1200">
                <a:latin typeface="Proxima Nova"/>
                <a:ea typeface="Proxima Nova"/>
                <a:cs typeface="Proxima Nova"/>
                <a:sym typeface="Proxima Nova"/>
              </a:rPr>
              <a:t>nical Research in Pediatric Endocrinology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. 2015;7(4):280-293. doi:10.4274/jcrpe.2183.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AutoNum type="arabicPeriod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DIY | DIY Tdcs | Page 2." Diytdcs.com. N. p., 2015. Web. 15 Oct. 2018.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360" name="Google Shape;360;p24"/>
          <p:cNvGraphicFramePr/>
          <p:nvPr/>
        </p:nvGraphicFramePr>
        <p:xfrm>
          <a:off x="874563" y="64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{DD46EA8C-C2FF-43EE-B044-F55F20D42247}</a:tableStyleId>
              </a:tblPr>
              <a:tblGrid>
                <a:gridCol w="2561500"/>
                <a:gridCol w="44308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Parameter 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Value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Electrode size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25 cm^2 for 2 milliamp current (0.8 A/m</a:t>
                      </a:r>
                      <a:r>
                        <a:rPr baseline="30000" lang="en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r>
                        <a:rPr lang="en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current density) [1]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Current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 mA - 4 mA (safety threshold) [2]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Voltage requirement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 V -  43 V [4]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Duration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30 - 45 minutes [2]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Dosage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Single dose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Headgear circumference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Around 57.2 cm [3] (elastic material)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Weight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Less than 0.5 lb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Price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 USD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Ramp up/Ramp down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 mA for 30 seconds </a:t>
                      </a:r>
                      <a:endParaRPr sz="13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5"/>
          <p:cNvSpPr txBox="1"/>
          <p:nvPr>
            <p:ph type="ctrTitle"/>
          </p:nvPr>
        </p:nvSpPr>
        <p:spPr>
          <a:xfrm>
            <a:off x="3774133" y="7883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</a:t>
            </a:r>
            <a:r>
              <a:rPr lang="en"/>
              <a:t> Art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00" y="463754"/>
            <a:ext cx="2550300" cy="21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700" y="463750"/>
            <a:ext cx="2714763" cy="2087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8500" y="420700"/>
            <a:ext cx="3061080" cy="21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6"/>
          <p:cNvSpPr txBox="1"/>
          <p:nvPr>
            <p:ph idx="4294967295" type="title"/>
          </p:nvPr>
        </p:nvSpPr>
        <p:spPr>
          <a:xfrm>
            <a:off x="134500" y="0"/>
            <a:ext cx="2809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Adhesive Electrode</a:t>
            </a:r>
            <a:endParaRPr sz="1800"/>
          </a:p>
        </p:txBody>
      </p:sp>
      <p:sp>
        <p:nvSpPr>
          <p:cNvPr id="374" name="Google Shape;374;p26"/>
          <p:cNvSpPr txBox="1"/>
          <p:nvPr>
            <p:ph idx="4294967295" type="title"/>
          </p:nvPr>
        </p:nvSpPr>
        <p:spPr>
          <a:xfrm>
            <a:off x="134550" y="2600850"/>
            <a:ext cx="2550300" cy="25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b="0" lang="en" sz="1400">
                <a:latin typeface="Proxima Nova"/>
                <a:ea typeface="Proxima Nova"/>
                <a:cs typeface="Proxima Nova"/>
                <a:sym typeface="Proxima Nova"/>
              </a:rPr>
              <a:t>Cheapest type</a:t>
            </a:r>
            <a:endParaRPr b="0"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b="0" lang="en" sz="1400">
                <a:latin typeface="Proxima Nova"/>
                <a:ea typeface="Proxima Nova"/>
                <a:cs typeface="Proxima Nova"/>
                <a:sym typeface="Proxima Nova"/>
              </a:rPr>
              <a:t>Easy to prepare</a:t>
            </a:r>
            <a:endParaRPr b="0"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b="0" lang="en" sz="1400">
                <a:latin typeface="Proxima Nova"/>
                <a:ea typeface="Proxima Nova"/>
                <a:cs typeface="Proxima Nova"/>
                <a:sym typeface="Proxima Nova"/>
              </a:rPr>
              <a:t>Designed for direct skin contact</a:t>
            </a:r>
            <a:endParaRPr b="0"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b="0" lang="en" sz="1400">
                <a:latin typeface="Proxima Nova"/>
                <a:ea typeface="Proxima Nova"/>
                <a:cs typeface="Proxima Nova"/>
                <a:sym typeface="Proxima Nova"/>
              </a:rPr>
              <a:t>Not useable for hair</a:t>
            </a:r>
            <a:endParaRPr b="0"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5" name="Google Shape;375;p26"/>
          <p:cNvSpPr txBox="1"/>
          <p:nvPr>
            <p:ph idx="4294967295" type="title"/>
          </p:nvPr>
        </p:nvSpPr>
        <p:spPr>
          <a:xfrm>
            <a:off x="3001550" y="2600850"/>
            <a:ext cx="2809500" cy="24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b="0" lang="en" sz="1400"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b="0" lang="en" sz="1400">
                <a:latin typeface="Proxima Nova"/>
                <a:ea typeface="Proxima Nova"/>
                <a:cs typeface="Proxima Nova"/>
                <a:sym typeface="Proxima Nova"/>
              </a:rPr>
              <a:t>ost expensive type of electrode</a:t>
            </a:r>
            <a:endParaRPr b="0"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b="0" lang="en" sz="1400">
                <a:latin typeface="Proxima Nova"/>
                <a:ea typeface="Proxima Nova"/>
                <a:cs typeface="Proxima Nova"/>
                <a:sym typeface="Proxima Nova"/>
              </a:rPr>
              <a:t>Harder to prepare</a:t>
            </a:r>
            <a:endParaRPr b="0"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</a:pPr>
            <a:r>
              <a:rPr b="0" lang="en" sz="1400">
                <a:latin typeface="Proxima Nova"/>
                <a:ea typeface="Proxima Nova"/>
                <a:cs typeface="Proxima Nova"/>
                <a:sym typeface="Proxima Nova"/>
              </a:rPr>
              <a:t>specific conductive gel </a:t>
            </a:r>
            <a:endParaRPr b="0"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b="0" lang="en" sz="1400">
                <a:latin typeface="Proxima Nova"/>
                <a:ea typeface="Proxima Nova"/>
                <a:cs typeface="Proxima Nova"/>
                <a:sym typeface="Proxima Nova"/>
              </a:rPr>
              <a:t>Highest impedance</a:t>
            </a:r>
            <a:endParaRPr b="0"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6" name="Google Shape;376;p26"/>
          <p:cNvSpPr txBox="1"/>
          <p:nvPr>
            <p:ph idx="4294967295" type="title"/>
          </p:nvPr>
        </p:nvSpPr>
        <p:spPr>
          <a:xfrm>
            <a:off x="5918850" y="2600850"/>
            <a:ext cx="3223500" cy="17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b="0" lang="en" sz="1400">
                <a:latin typeface="Proxima Nova"/>
                <a:ea typeface="Proxima Nova"/>
                <a:cs typeface="Proxima Nova"/>
                <a:sym typeface="Proxima Nova"/>
              </a:rPr>
              <a:t>Allows current flow through the hair.</a:t>
            </a:r>
            <a:endParaRPr b="0"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b="0" lang="en" sz="1400">
                <a:latin typeface="Proxima Nova"/>
                <a:ea typeface="Proxima Nova"/>
                <a:cs typeface="Proxima Nova"/>
                <a:sym typeface="Proxima Nova"/>
              </a:rPr>
              <a:t>Sponge material absorbs electrolyte easily</a:t>
            </a:r>
            <a:endParaRPr b="0"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b="0" lang="en" sz="1400">
                <a:latin typeface="Proxima Nova"/>
                <a:ea typeface="Proxima Nova"/>
                <a:cs typeface="Proxima Nova"/>
                <a:sym typeface="Proxima Nova"/>
              </a:rPr>
              <a:t>Requires a conductive rubber insert </a:t>
            </a:r>
            <a:endParaRPr b="0"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7" name="Google Shape;377;p26"/>
          <p:cNvSpPr txBox="1"/>
          <p:nvPr/>
        </p:nvSpPr>
        <p:spPr>
          <a:xfrm>
            <a:off x="-200" y="0"/>
            <a:ext cx="2944200" cy="5143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6"/>
          <p:cNvSpPr txBox="1"/>
          <p:nvPr/>
        </p:nvSpPr>
        <p:spPr>
          <a:xfrm>
            <a:off x="2959325" y="0"/>
            <a:ext cx="2944200" cy="5143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6"/>
          <p:cNvSpPr txBox="1"/>
          <p:nvPr/>
        </p:nvSpPr>
        <p:spPr>
          <a:xfrm>
            <a:off x="5918850" y="0"/>
            <a:ext cx="3223500" cy="5143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6"/>
          <p:cNvSpPr txBox="1"/>
          <p:nvPr>
            <p:ph idx="4294967295" type="title"/>
          </p:nvPr>
        </p:nvSpPr>
        <p:spPr>
          <a:xfrm>
            <a:off x="3061500" y="0"/>
            <a:ext cx="2809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Carbon</a:t>
            </a:r>
            <a:r>
              <a:rPr lang="en" sz="1800"/>
              <a:t> Electrode</a:t>
            </a:r>
            <a:endParaRPr sz="1800"/>
          </a:p>
        </p:txBody>
      </p:sp>
      <p:sp>
        <p:nvSpPr>
          <p:cNvPr id="381" name="Google Shape;381;p26"/>
          <p:cNvSpPr txBox="1"/>
          <p:nvPr>
            <p:ph idx="4294967295" type="title"/>
          </p:nvPr>
        </p:nvSpPr>
        <p:spPr>
          <a:xfrm>
            <a:off x="6055850" y="0"/>
            <a:ext cx="2809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Sponge</a:t>
            </a:r>
            <a:r>
              <a:rPr lang="en" sz="1800"/>
              <a:t> Electrode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EEG Electrode Locator Headgear Patent</a:t>
            </a:r>
            <a:endParaRPr/>
          </a:p>
        </p:txBody>
      </p:sp>
      <p:sp>
        <p:nvSpPr>
          <p:cNvPr id="387" name="Google Shape;387;p27"/>
          <p:cNvSpPr txBox="1"/>
          <p:nvPr>
            <p:ph idx="1" type="body"/>
          </p:nvPr>
        </p:nvSpPr>
        <p:spPr>
          <a:xfrm>
            <a:off x="483475" y="1236200"/>
            <a:ext cx="4696200" cy="3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Headgear has adjustable straps to correctly place electrodes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Cons: Too many adjustable options it is less convenient to use and setup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Headgear is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collapsible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and portable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A thin flexible plastic with plastic fasteners could be cheap and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disposable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8" name="Google Shape;3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654575" y="557100"/>
            <a:ext cx="2681800" cy="38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7"/>
          <p:cNvSpPr txBox="1"/>
          <p:nvPr/>
        </p:nvSpPr>
        <p:spPr>
          <a:xfrm>
            <a:off x="5280975" y="3661100"/>
            <a:ext cx="34290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https://patents.google.com/patent/US20020029005A1/en?q=(headgear)&amp;q=(electrodes)&amp;status=APPLICATION&amp;oq=(headgear)+(electrodes)+status:APPLICATION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7"/>
          <p:cNvSpPr txBox="1"/>
          <p:nvPr/>
        </p:nvSpPr>
        <p:spPr>
          <a:xfrm>
            <a:off x="591825" y="4637750"/>
            <a:ext cx="79950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Levendowski, Daniel, et al. </a:t>
            </a:r>
            <a:r>
              <a:rPr i="1"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Portable EEG Electrode Locator Headgear</a:t>
            </a:r>
            <a:r>
              <a:rPr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Patent No. US20020029005A1. 7 Mar. 2002.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Google Shape;395;p2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{07EB7941-05B1-49D7-9B4E-D66B81EA51F8}</a:tableStyleId>
              </a:tblPr>
              <a:tblGrid>
                <a:gridCol w="1306275"/>
                <a:gridCol w="1306275"/>
                <a:gridCol w="1306275"/>
                <a:gridCol w="1306275"/>
                <a:gridCol w="1306275"/>
                <a:gridCol w="1306275"/>
                <a:gridCol w="1306275"/>
              </a:tblGrid>
              <a:tr h="172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Name / criteria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ontopatch 80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Brain Stimulator 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Thync 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Soterix Medical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 X 1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PlatoWork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White market 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tDCS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0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Price 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$57 per 6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$130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$250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N/A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$450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$30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0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Max Current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0.09 mA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 mA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N/A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 mA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 mA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 mA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62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Auto Ramp up/down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✘</a:t>
                      </a:r>
                      <a:endParaRPr>
                        <a:solidFill>
                          <a:srgbClr val="FF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✘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76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Timer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✘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✘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0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aveForms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DC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DC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Pulse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DC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DC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DC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FDA-Cleared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✘</a:t>
                      </a:r>
                      <a:endParaRPr>
                        <a:solidFill>
                          <a:srgbClr val="FF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✘</a:t>
                      </a:r>
                      <a:endParaRPr sz="1800">
                        <a:solidFill>
                          <a:srgbClr val="FF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✘</a:t>
                      </a:r>
                      <a:endParaRPr>
                        <a:solidFill>
                          <a:srgbClr val="FF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✘</a:t>
                      </a:r>
                      <a:endParaRPr>
                        <a:solidFill>
                          <a:srgbClr val="FF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✘</a:t>
                      </a:r>
                      <a:endParaRPr>
                        <a:solidFill>
                          <a:srgbClr val="FF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62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Session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Duration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14 hours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30 Minutes 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 minutes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40 minutes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15 minutes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N/A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96" name="Google Shape;396;p28"/>
          <p:cNvPicPr preferRelativeResize="0"/>
          <p:nvPr/>
        </p:nvPicPr>
        <p:blipFill rotWithShape="1">
          <a:blip r:embed="rId3">
            <a:alphaModFix/>
          </a:blip>
          <a:srcRect b="0" l="19882" r="16958" t="0"/>
          <a:stretch/>
        </p:blipFill>
        <p:spPr>
          <a:xfrm>
            <a:off x="2657825" y="542300"/>
            <a:ext cx="1207200" cy="10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8"/>
          <p:cNvPicPr preferRelativeResize="0"/>
          <p:nvPr/>
        </p:nvPicPr>
        <p:blipFill rotWithShape="1">
          <a:blip r:embed="rId4">
            <a:alphaModFix/>
          </a:blip>
          <a:srcRect b="0" l="25292" r="20315" t="15611"/>
          <a:stretch/>
        </p:blipFill>
        <p:spPr>
          <a:xfrm>
            <a:off x="4108225" y="323425"/>
            <a:ext cx="909625" cy="12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8"/>
          <p:cNvPicPr preferRelativeResize="0"/>
          <p:nvPr/>
        </p:nvPicPr>
        <p:blipFill rotWithShape="1">
          <a:blip r:embed="rId5">
            <a:alphaModFix/>
          </a:blip>
          <a:srcRect b="29078" l="7543" r="8075" t="0"/>
          <a:stretch/>
        </p:blipFill>
        <p:spPr>
          <a:xfrm>
            <a:off x="7837650" y="508414"/>
            <a:ext cx="1306274" cy="116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0075" y="346473"/>
            <a:ext cx="1207200" cy="12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7411" y="450025"/>
            <a:ext cx="1886264" cy="12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25100" y="676286"/>
            <a:ext cx="1306275" cy="924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Google Shape;406;p2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{07EB7941-05B1-49D7-9B4E-D66B81EA51F8}</a:tableStyleId>
              </a:tblPr>
              <a:tblGrid>
                <a:gridCol w="1292600"/>
                <a:gridCol w="1292600"/>
                <a:gridCol w="1292600"/>
                <a:gridCol w="1292600"/>
                <a:gridCol w="1292600"/>
                <a:gridCol w="1292600"/>
                <a:gridCol w="1388400"/>
              </a:tblGrid>
              <a:tr h="164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Name/ criterial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Activadose tDCS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Device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Focus V3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Brain Driver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Focus Go flow 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Halo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Fisher 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Wallace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Stimulator (CES)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Price 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$324.99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$374.99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$129.99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$244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$499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$699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4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Max Current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 mA / 2 mA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 mA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 mA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mA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 mA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 mA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7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Auto Ramp up/down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N/A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5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Timer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7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aveForms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DC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DC, AC, RN, Pulse, Ripple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DC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DC, soDC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DC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AC, Pulse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7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FDA-Cleared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✘</a:t>
                      </a:r>
                      <a:endParaRPr sz="1800">
                        <a:solidFill>
                          <a:srgbClr val="FF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✘</a:t>
                      </a:r>
                      <a:endParaRPr>
                        <a:solidFill>
                          <a:srgbClr val="FF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✘</a:t>
                      </a:r>
                      <a:endParaRPr>
                        <a:solidFill>
                          <a:srgbClr val="FF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✘</a:t>
                      </a:r>
                      <a:endParaRPr>
                        <a:solidFill>
                          <a:srgbClr val="FF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7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Duration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40 minutes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40 minutes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 / 30 minutes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35 minutes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 minutes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 minutes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07" name="Google Shape;4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925" y="277450"/>
            <a:ext cx="2129055" cy="13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325" y="391163"/>
            <a:ext cx="1773725" cy="1135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1375" y="237100"/>
            <a:ext cx="2255156" cy="14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4250" y="498551"/>
            <a:ext cx="1438100" cy="92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2600" y="760000"/>
            <a:ext cx="1300850" cy="8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30950" y="498550"/>
            <a:ext cx="1199850" cy="11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7" name="Google Shape;417;p30"/>
          <p:cNvGraphicFramePr/>
          <p:nvPr/>
        </p:nvGraphicFramePr>
        <p:xfrm>
          <a:off x="-630025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{07EB7941-05B1-49D7-9B4E-D66B81EA51F8}</a:tableStyleId>
              </a:tblPr>
              <a:tblGrid>
                <a:gridCol w="1529475"/>
                <a:gridCol w="1300850"/>
                <a:gridCol w="1125425"/>
                <a:gridCol w="1189000"/>
                <a:gridCol w="1140375"/>
                <a:gridCol w="1132300"/>
                <a:gridCol w="1481500"/>
                <a:gridCol w="1247950"/>
              </a:tblGrid>
              <a:tr h="164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Project Design 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Specification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Activadose tDCS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Device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Focus V3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Brain Driver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Focus Go flow 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Halo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Fisher Wallace Stimulator (CES)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Our tDCS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Device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Price 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$324.99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$374.99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$129.99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$244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$499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$699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$20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4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Max Current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 mA / 2 mA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 mA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 mA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 mA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 mA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 mA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2mA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4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Output Voltage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43 v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7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Auto Ramp up/down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N/A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✔️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1mA 30 second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7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WaveForms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DC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DC, AC, RN, Pulse, Ripple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DC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DC, soDC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DC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AC, Pulse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DC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7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Electrode type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7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Duration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40 minutes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40 minutes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 / 30 minutes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35 minutes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 minutes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 minutes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20/40 minutes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7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weight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2lb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18" name="Google Shape;4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663" y="277450"/>
            <a:ext cx="2129055" cy="13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6700" y="543550"/>
            <a:ext cx="1773725" cy="1135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8425" y="237088"/>
            <a:ext cx="2255156" cy="14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2000375" y="574764"/>
            <a:ext cx="1438100" cy="92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9450" y="807500"/>
            <a:ext cx="1300850" cy="8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19200" y="435025"/>
            <a:ext cx="1199850" cy="11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Limitations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429" name="Google Shape;429;p31"/>
          <p:cNvGraphicFramePr/>
          <p:nvPr/>
        </p:nvGraphicFramePr>
        <p:xfrm>
          <a:off x="1089875" y="126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{DD46EA8C-C2FF-43EE-B044-F55F20D42247}</a:tableStyleId>
              </a:tblPr>
              <a:tblGrid>
                <a:gridCol w="2312550"/>
                <a:gridCol w="4625075"/>
              </a:tblGrid>
              <a:tr h="40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Device </a:t>
                      </a:r>
                      <a:endParaRPr sz="1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Limitations</a:t>
                      </a:r>
                      <a:endParaRPr sz="1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EEG Electrode Locator Headgear</a:t>
                      </a:r>
                      <a:endParaRPr sz="1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 device needs a little more work for people with hair. Requires the application of saline before use.</a:t>
                      </a:r>
                      <a:endParaRPr sz="1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Iontophoresis</a:t>
                      </a:r>
                      <a:endParaRPr sz="1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Uncertainty of 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constant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voltage and 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output current. Also requires application of saline before use.</a:t>
                      </a:r>
                      <a:endParaRPr sz="1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Soterix Medical 1x1 device</a:t>
                      </a:r>
                      <a:endParaRPr sz="1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 device is expensive and not disposable.</a:t>
                      </a:r>
                      <a:endParaRPr sz="1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Thync Device </a:t>
                      </a:r>
                      <a:endParaRPr sz="1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 device is expensive and not disposable.</a:t>
                      </a:r>
                      <a:endParaRPr sz="1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White Market tDCS devices</a:t>
                      </a:r>
                      <a:endParaRPr sz="1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They are not disposable, not a lot of features quality is not trustworthy.</a:t>
                      </a:r>
                      <a:endParaRPr sz="1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The Brain Stimulator v3.0</a:t>
                      </a:r>
                      <a:endParaRPr sz="1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Expensive and requires a bit of expertise to set up which is prone to mistake by an individual.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br>
                        <a:rPr lang="en" sz="12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endParaRPr sz="1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63500" marB="63500" marR="63500" marL="63500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0" name="Google Shape;430;p31"/>
          <p:cNvSpPr txBox="1"/>
          <p:nvPr/>
        </p:nvSpPr>
        <p:spPr>
          <a:xfrm>
            <a:off x="3204450" y="4771825"/>
            <a:ext cx="25266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Table 1: limitations of prior art</a:t>
            </a: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ctrTitle"/>
          </p:nvPr>
        </p:nvSpPr>
        <p:spPr>
          <a:xfrm>
            <a:off x="3544350" y="1585600"/>
            <a:ext cx="5017500" cy="15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2"/>
          <p:cNvSpPr txBox="1"/>
          <p:nvPr>
            <p:ph type="ctrTitle"/>
          </p:nvPr>
        </p:nvSpPr>
        <p:spPr>
          <a:xfrm>
            <a:off x="311708" y="58800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Intellectual Property Claims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3"/>
          <p:cNvSpPr txBox="1"/>
          <p:nvPr>
            <p:ph type="title"/>
          </p:nvPr>
        </p:nvSpPr>
        <p:spPr>
          <a:xfrm>
            <a:off x="1297500" y="677975"/>
            <a:ext cx="70389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Intellectual Property Claims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1" name="Google Shape;441;p33"/>
          <p:cNvSpPr txBox="1"/>
          <p:nvPr>
            <p:ph idx="1" type="body"/>
          </p:nvPr>
        </p:nvSpPr>
        <p:spPr>
          <a:xfrm>
            <a:off x="1021500" y="1307850"/>
            <a:ext cx="7590900" cy="3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Device will be disposable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Device will be easy to use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Patient should be able to self administer the medication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Device will come in easy to open packaging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It will be ready to use and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pre assembled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inside packaging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Headgear should easy to put on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Device should output a steady current of 2 - 4 mA depending on the type of device used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The device should be usable for single 30-45 minute dose, then safely deactivated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Selection Process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5"/>
          <p:cNvSpPr txBox="1"/>
          <p:nvPr>
            <p:ph idx="4294967295" type="title"/>
          </p:nvPr>
        </p:nvSpPr>
        <p:spPr>
          <a:xfrm>
            <a:off x="139900" y="-62700"/>
            <a:ext cx="7030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Brainstorming map</a:t>
            </a:r>
            <a:endParaRPr/>
          </a:p>
        </p:txBody>
      </p:sp>
      <p:sp>
        <p:nvSpPr>
          <p:cNvPr id="452" name="Google Shape;452;p35"/>
          <p:cNvSpPr/>
          <p:nvPr/>
        </p:nvSpPr>
        <p:spPr>
          <a:xfrm>
            <a:off x="3112500" y="585025"/>
            <a:ext cx="1387200" cy="879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Low cost, ready to use, “disposable” tDCS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3" name="Google Shape;453;p35"/>
          <p:cNvSpPr/>
          <p:nvPr/>
        </p:nvSpPr>
        <p:spPr>
          <a:xfrm>
            <a:off x="1168550" y="1101100"/>
            <a:ext cx="971400" cy="261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headgear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4" name="Google Shape;454;p35"/>
          <p:cNvSpPr/>
          <p:nvPr/>
        </p:nvSpPr>
        <p:spPr>
          <a:xfrm>
            <a:off x="3324163" y="2404763"/>
            <a:ext cx="1047600" cy="261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electrodes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5" name="Google Shape;455;p35"/>
          <p:cNvSpPr/>
          <p:nvPr/>
        </p:nvSpPr>
        <p:spPr>
          <a:xfrm>
            <a:off x="5662175" y="58429"/>
            <a:ext cx="1047600" cy="422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Power supply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56" name="Google Shape;456;p35"/>
          <p:cNvCxnSpPr>
            <a:stCxn id="452" idx="3"/>
            <a:endCxn id="455" idx="1"/>
          </p:cNvCxnSpPr>
          <p:nvPr/>
        </p:nvCxnSpPr>
        <p:spPr>
          <a:xfrm flipH="1" rot="10800000">
            <a:off x="4499700" y="269425"/>
            <a:ext cx="1162500" cy="7551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35"/>
          <p:cNvCxnSpPr>
            <a:stCxn id="452" idx="1"/>
            <a:endCxn id="453" idx="0"/>
          </p:cNvCxnSpPr>
          <p:nvPr/>
        </p:nvCxnSpPr>
        <p:spPr>
          <a:xfrm flipH="1">
            <a:off x="1654200" y="1024525"/>
            <a:ext cx="1458300" cy="765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5"/>
          <p:cNvSpPr/>
          <p:nvPr/>
        </p:nvSpPr>
        <p:spPr>
          <a:xfrm>
            <a:off x="1949938" y="1413500"/>
            <a:ext cx="1108200" cy="422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Cap headgear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9" name="Google Shape;459;p35"/>
          <p:cNvSpPr/>
          <p:nvPr/>
        </p:nvSpPr>
        <p:spPr>
          <a:xfrm>
            <a:off x="124725" y="1659300"/>
            <a:ext cx="1047600" cy="438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Strapped headgear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60" name="Google Shape;460;p35"/>
          <p:cNvCxnSpPr>
            <a:stCxn id="454" idx="2"/>
            <a:endCxn id="461" idx="0"/>
          </p:cNvCxnSpPr>
          <p:nvPr/>
        </p:nvCxnSpPr>
        <p:spPr>
          <a:xfrm flipH="1" rot="-5400000">
            <a:off x="3723613" y="2790713"/>
            <a:ext cx="276300" cy="27600"/>
          </a:xfrm>
          <a:prstGeom prst="bentConnector3">
            <a:avLst>
              <a:gd fmla="val 4998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35"/>
          <p:cNvSpPr/>
          <p:nvPr/>
        </p:nvSpPr>
        <p:spPr>
          <a:xfrm>
            <a:off x="3447538" y="2942550"/>
            <a:ext cx="856200" cy="261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Sponge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2" name="Google Shape;462;p35"/>
          <p:cNvSpPr/>
          <p:nvPr/>
        </p:nvSpPr>
        <p:spPr>
          <a:xfrm>
            <a:off x="4889225" y="943488"/>
            <a:ext cx="1546200" cy="422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Wireless power supply (AC)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3" name="Google Shape;463;p35"/>
          <p:cNvSpPr/>
          <p:nvPr/>
        </p:nvSpPr>
        <p:spPr>
          <a:xfrm>
            <a:off x="2339863" y="3784250"/>
            <a:ext cx="971400" cy="284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adhesive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64" name="Google Shape;464;p35"/>
          <p:cNvCxnSpPr>
            <a:stCxn id="453" idx="2"/>
            <a:endCxn id="458" idx="1"/>
          </p:cNvCxnSpPr>
          <p:nvPr/>
        </p:nvCxnSpPr>
        <p:spPr>
          <a:xfrm flipH="1" rot="-5400000">
            <a:off x="1671200" y="1345750"/>
            <a:ext cx="261900" cy="2958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35"/>
          <p:cNvCxnSpPr>
            <a:stCxn id="453" idx="2"/>
            <a:endCxn id="459" idx="0"/>
          </p:cNvCxnSpPr>
          <p:nvPr/>
        </p:nvCxnSpPr>
        <p:spPr>
          <a:xfrm rot="5400000">
            <a:off x="1003100" y="1008250"/>
            <a:ext cx="296700" cy="1005600"/>
          </a:xfrm>
          <a:prstGeom prst="bentConnector3">
            <a:avLst>
              <a:gd fmla="val 49983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35"/>
          <p:cNvSpPr/>
          <p:nvPr/>
        </p:nvSpPr>
        <p:spPr>
          <a:xfrm>
            <a:off x="6275338" y="2172325"/>
            <a:ext cx="1245000" cy="422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Pulse current amplifier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7" name="Google Shape;467;p35"/>
          <p:cNvSpPr/>
          <p:nvPr/>
        </p:nvSpPr>
        <p:spPr>
          <a:xfrm>
            <a:off x="4210338" y="3757300"/>
            <a:ext cx="1047600" cy="438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too expensive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8" name="Google Shape;468;p35"/>
          <p:cNvSpPr/>
          <p:nvPr/>
        </p:nvSpPr>
        <p:spPr>
          <a:xfrm>
            <a:off x="2156050" y="4325763"/>
            <a:ext cx="1283400" cy="612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cheapest but doesn't work for hairy skin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9" name="Google Shape;469;p35"/>
          <p:cNvSpPr/>
          <p:nvPr/>
        </p:nvSpPr>
        <p:spPr>
          <a:xfrm>
            <a:off x="57400" y="3570063"/>
            <a:ext cx="760800" cy="422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cheap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70" name="Google Shape;470;p35"/>
          <p:cNvCxnSpPr>
            <a:stCxn id="455" idx="2"/>
            <a:endCxn id="462" idx="0"/>
          </p:cNvCxnSpPr>
          <p:nvPr/>
        </p:nvCxnSpPr>
        <p:spPr>
          <a:xfrm rot="5400000">
            <a:off x="5692775" y="450229"/>
            <a:ext cx="462900" cy="5235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35"/>
          <p:cNvCxnSpPr>
            <a:stCxn id="472" idx="3"/>
            <a:endCxn id="466" idx="0"/>
          </p:cNvCxnSpPr>
          <p:nvPr/>
        </p:nvCxnSpPr>
        <p:spPr>
          <a:xfrm>
            <a:off x="5952975" y="2047563"/>
            <a:ext cx="945000" cy="1248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3" name="Google Shape;473;p35"/>
          <p:cNvSpPr/>
          <p:nvPr/>
        </p:nvSpPr>
        <p:spPr>
          <a:xfrm>
            <a:off x="7656600" y="2039900"/>
            <a:ext cx="1387200" cy="572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Charged capacitor buck converter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4" name="Google Shape;474;p35"/>
          <p:cNvSpPr/>
          <p:nvPr/>
        </p:nvSpPr>
        <p:spPr>
          <a:xfrm>
            <a:off x="7072350" y="698925"/>
            <a:ext cx="1168500" cy="723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Batteries in series for higher voltage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5" name="Google Shape;475;p35"/>
          <p:cNvSpPr/>
          <p:nvPr/>
        </p:nvSpPr>
        <p:spPr>
          <a:xfrm>
            <a:off x="135525" y="668450"/>
            <a:ext cx="1245000" cy="336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disposability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76" name="Google Shape;476;p35"/>
          <p:cNvCxnSpPr>
            <a:stCxn id="475" idx="2"/>
            <a:endCxn id="453" idx="1"/>
          </p:cNvCxnSpPr>
          <p:nvPr/>
        </p:nvCxnSpPr>
        <p:spPr>
          <a:xfrm flipH="1" rot="-5400000">
            <a:off x="849975" y="913400"/>
            <a:ext cx="226500" cy="4104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35"/>
          <p:cNvCxnSpPr>
            <a:stCxn id="455" idx="2"/>
            <a:endCxn id="474" idx="0"/>
          </p:cNvCxnSpPr>
          <p:nvPr/>
        </p:nvCxnSpPr>
        <p:spPr>
          <a:xfrm flipH="1" rot="-5400000">
            <a:off x="6812075" y="-145571"/>
            <a:ext cx="218400" cy="1470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35"/>
          <p:cNvSpPr/>
          <p:nvPr/>
        </p:nvSpPr>
        <p:spPr>
          <a:xfrm>
            <a:off x="4407275" y="2729538"/>
            <a:ext cx="794100" cy="312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carbon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9" name="Google Shape;479;p35"/>
          <p:cNvSpPr/>
          <p:nvPr/>
        </p:nvSpPr>
        <p:spPr>
          <a:xfrm>
            <a:off x="6208225" y="1429238"/>
            <a:ext cx="1047600" cy="554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10-20 3v coin cell batteries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80" name="Google Shape;480;p35"/>
          <p:cNvCxnSpPr>
            <a:stCxn id="478" idx="2"/>
            <a:endCxn id="478" idx="2"/>
          </p:cNvCxnSpPr>
          <p:nvPr/>
        </p:nvCxnSpPr>
        <p:spPr>
          <a:xfrm>
            <a:off x="4804325" y="3042438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35"/>
          <p:cNvCxnSpPr>
            <a:stCxn id="466" idx="3"/>
            <a:endCxn id="473" idx="1"/>
          </p:cNvCxnSpPr>
          <p:nvPr/>
        </p:nvCxnSpPr>
        <p:spPr>
          <a:xfrm flipH="1" rot="10800000">
            <a:off x="7520338" y="2326375"/>
            <a:ext cx="136200" cy="57000"/>
          </a:xfrm>
          <a:prstGeom prst="bentConnector3">
            <a:avLst>
              <a:gd fmla="val 50023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35"/>
          <p:cNvCxnSpPr>
            <a:stCxn id="474" idx="2"/>
            <a:endCxn id="479" idx="3"/>
          </p:cNvCxnSpPr>
          <p:nvPr/>
        </p:nvCxnSpPr>
        <p:spPr>
          <a:xfrm rot="5400000">
            <a:off x="7313850" y="1363875"/>
            <a:ext cx="284700" cy="4008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3" name="Google Shape;483;p35"/>
          <p:cNvSpPr/>
          <p:nvPr/>
        </p:nvSpPr>
        <p:spPr>
          <a:xfrm>
            <a:off x="2946838" y="3266750"/>
            <a:ext cx="794100" cy="422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Porous Prong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4" name="Google Shape;484;p35"/>
          <p:cNvSpPr/>
          <p:nvPr/>
        </p:nvSpPr>
        <p:spPr>
          <a:xfrm>
            <a:off x="3542025" y="4569375"/>
            <a:ext cx="904200" cy="369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presoaked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5" name="Google Shape;485;p35"/>
          <p:cNvSpPr/>
          <p:nvPr/>
        </p:nvSpPr>
        <p:spPr>
          <a:xfrm>
            <a:off x="8021600" y="1548138"/>
            <a:ext cx="1047600" cy="422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2-6 9v battery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86" name="Google Shape;486;p35"/>
          <p:cNvCxnSpPr>
            <a:stCxn id="474" idx="2"/>
            <a:endCxn id="485" idx="1"/>
          </p:cNvCxnSpPr>
          <p:nvPr/>
        </p:nvCxnSpPr>
        <p:spPr>
          <a:xfrm flipH="1" rot="-5400000">
            <a:off x="7670550" y="1407975"/>
            <a:ext cx="337200" cy="3651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35"/>
          <p:cNvSpPr/>
          <p:nvPr/>
        </p:nvSpPr>
        <p:spPr>
          <a:xfrm>
            <a:off x="6039238" y="2803988"/>
            <a:ext cx="1617300" cy="422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Goal 14.5-18.5v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1.5 mA to 2.5 mA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88" name="Google Shape;488;p35"/>
          <p:cNvCxnSpPr>
            <a:stCxn id="472" idx="2"/>
            <a:endCxn id="487" idx="1"/>
          </p:cNvCxnSpPr>
          <p:nvPr/>
        </p:nvCxnSpPr>
        <p:spPr>
          <a:xfrm flipH="1" rot="-5400000">
            <a:off x="5415375" y="2391063"/>
            <a:ext cx="748500" cy="4995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89" name="Google Shape;489;p35"/>
          <p:cNvSpPr/>
          <p:nvPr/>
        </p:nvSpPr>
        <p:spPr>
          <a:xfrm>
            <a:off x="1150438" y="2643263"/>
            <a:ext cx="1005600" cy="422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Premade straps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90" name="Google Shape;490;p35"/>
          <p:cNvCxnSpPr>
            <a:stCxn id="454" idx="3"/>
            <a:endCxn id="478" idx="0"/>
          </p:cNvCxnSpPr>
          <p:nvPr/>
        </p:nvCxnSpPr>
        <p:spPr>
          <a:xfrm>
            <a:off x="4371763" y="2535563"/>
            <a:ext cx="432600" cy="1941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35"/>
          <p:cNvSpPr/>
          <p:nvPr/>
        </p:nvSpPr>
        <p:spPr>
          <a:xfrm>
            <a:off x="7812550" y="2831400"/>
            <a:ext cx="971400" cy="422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20-43v in market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92" name="Google Shape;492;p35"/>
          <p:cNvCxnSpPr>
            <a:stCxn id="454" idx="1"/>
            <a:endCxn id="483" idx="0"/>
          </p:cNvCxnSpPr>
          <p:nvPr/>
        </p:nvCxnSpPr>
        <p:spPr>
          <a:xfrm>
            <a:off x="3324163" y="2535563"/>
            <a:ext cx="19800" cy="731100"/>
          </a:xfrm>
          <a:prstGeom prst="bentConnector4">
            <a:avLst>
              <a:gd fmla="val -1202652" name="adj1"/>
              <a:gd fmla="val 58951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35"/>
          <p:cNvCxnSpPr>
            <a:stCxn id="459" idx="2"/>
            <a:endCxn id="469" idx="0"/>
          </p:cNvCxnSpPr>
          <p:nvPr/>
        </p:nvCxnSpPr>
        <p:spPr>
          <a:xfrm rot="5400000">
            <a:off x="-193125" y="2728350"/>
            <a:ext cx="1472700" cy="210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" name="Google Shape;494;p35"/>
          <p:cNvSpPr/>
          <p:nvPr/>
        </p:nvSpPr>
        <p:spPr>
          <a:xfrm>
            <a:off x="294475" y="4049275"/>
            <a:ext cx="1146300" cy="572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User adjustable strap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95" name="Google Shape;495;p35"/>
          <p:cNvCxnSpPr>
            <a:stCxn id="487" idx="3"/>
            <a:endCxn id="491" idx="1"/>
          </p:cNvCxnSpPr>
          <p:nvPr/>
        </p:nvCxnSpPr>
        <p:spPr>
          <a:xfrm>
            <a:off x="7656538" y="3015038"/>
            <a:ext cx="156000" cy="273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35"/>
          <p:cNvCxnSpPr>
            <a:stCxn id="459" idx="2"/>
            <a:endCxn id="489" idx="0"/>
          </p:cNvCxnSpPr>
          <p:nvPr/>
        </p:nvCxnSpPr>
        <p:spPr>
          <a:xfrm flipH="1" rot="-5400000">
            <a:off x="877875" y="1867950"/>
            <a:ext cx="546000" cy="1004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35"/>
          <p:cNvCxnSpPr>
            <a:stCxn id="459" idx="2"/>
            <a:endCxn id="494" idx="0"/>
          </p:cNvCxnSpPr>
          <p:nvPr/>
        </p:nvCxnSpPr>
        <p:spPr>
          <a:xfrm flipH="1" rot="-5400000">
            <a:off x="-218025" y="2963850"/>
            <a:ext cx="1952100" cy="2190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35"/>
          <p:cNvCxnSpPr>
            <a:stCxn id="452" idx="2"/>
            <a:endCxn id="454" idx="0"/>
          </p:cNvCxnSpPr>
          <p:nvPr/>
        </p:nvCxnSpPr>
        <p:spPr>
          <a:xfrm flipH="1" rot="-5400000">
            <a:off x="3356700" y="1913425"/>
            <a:ext cx="940800" cy="420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5"/>
          <p:cNvSpPr/>
          <p:nvPr/>
        </p:nvSpPr>
        <p:spPr>
          <a:xfrm>
            <a:off x="940225" y="3171338"/>
            <a:ext cx="1245000" cy="612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Collapsible headgear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00" name="Google Shape;500;p35"/>
          <p:cNvCxnSpPr>
            <a:stCxn id="499" idx="1"/>
            <a:endCxn id="459" idx="2"/>
          </p:cNvCxnSpPr>
          <p:nvPr/>
        </p:nvCxnSpPr>
        <p:spPr>
          <a:xfrm rot="10800000">
            <a:off x="648625" y="2097188"/>
            <a:ext cx="291600" cy="13806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35"/>
          <p:cNvCxnSpPr>
            <a:stCxn id="478" idx="2"/>
            <a:endCxn id="467" idx="0"/>
          </p:cNvCxnSpPr>
          <p:nvPr/>
        </p:nvCxnSpPr>
        <p:spPr>
          <a:xfrm rot="5400000">
            <a:off x="4411775" y="3364788"/>
            <a:ext cx="714900" cy="702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" name="Google Shape;502;p35"/>
          <p:cNvCxnSpPr>
            <a:stCxn id="454" idx="1"/>
            <a:endCxn id="463" idx="0"/>
          </p:cNvCxnSpPr>
          <p:nvPr/>
        </p:nvCxnSpPr>
        <p:spPr>
          <a:xfrm flipH="1">
            <a:off x="2825563" y="2535563"/>
            <a:ext cx="498600" cy="12486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35"/>
          <p:cNvSpPr/>
          <p:nvPr/>
        </p:nvSpPr>
        <p:spPr>
          <a:xfrm>
            <a:off x="5126775" y="1828563"/>
            <a:ext cx="826200" cy="438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Circuit design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03" name="Google Shape;503;p35"/>
          <p:cNvCxnSpPr>
            <a:stCxn id="452" idx="2"/>
            <a:endCxn id="472" idx="0"/>
          </p:cNvCxnSpPr>
          <p:nvPr/>
        </p:nvCxnSpPr>
        <p:spPr>
          <a:xfrm flipH="1" rot="-5400000">
            <a:off x="4490700" y="779425"/>
            <a:ext cx="364500" cy="17337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" name="Google Shape;504;p35"/>
          <p:cNvSpPr/>
          <p:nvPr/>
        </p:nvSpPr>
        <p:spPr>
          <a:xfrm>
            <a:off x="6104775" y="3450525"/>
            <a:ext cx="1348500" cy="439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Constant current amplifier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05" name="Google Shape;505;p35"/>
          <p:cNvCxnSpPr>
            <a:stCxn id="472" idx="2"/>
            <a:endCxn id="504" idx="1"/>
          </p:cNvCxnSpPr>
          <p:nvPr/>
        </p:nvCxnSpPr>
        <p:spPr>
          <a:xfrm flipH="1" rot="-5400000">
            <a:off x="5120475" y="2685963"/>
            <a:ext cx="1403700" cy="5649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6" name="Google Shape;506;p35"/>
          <p:cNvSpPr/>
          <p:nvPr/>
        </p:nvSpPr>
        <p:spPr>
          <a:xfrm>
            <a:off x="7573750" y="3472300"/>
            <a:ext cx="1449000" cy="723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Use a transistor to regulate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7" name="Google Shape;507;p35"/>
          <p:cNvSpPr/>
          <p:nvPr/>
        </p:nvSpPr>
        <p:spPr>
          <a:xfrm>
            <a:off x="7010050" y="4325775"/>
            <a:ext cx="1449000" cy="723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Use a voltage regulator to regulate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8" name="Google Shape;508;p35"/>
          <p:cNvSpPr/>
          <p:nvPr/>
        </p:nvSpPr>
        <p:spPr>
          <a:xfrm>
            <a:off x="4637475" y="4297575"/>
            <a:ext cx="1804800" cy="779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Use an op amp to produce constant current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09" name="Google Shape;509;p35"/>
          <p:cNvCxnSpPr>
            <a:stCxn id="504" idx="3"/>
            <a:endCxn id="506" idx="1"/>
          </p:cNvCxnSpPr>
          <p:nvPr/>
        </p:nvCxnSpPr>
        <p:spPr>
          <a:xfrm>
            <a:off x="7453275" y="3670275"/>
            <a:ext cx="120600" cy="163500"/>
          </a:xfrm>
          <a:prstGeom prst="bentConnector3">
            <a:avLst>
              <a:gd fmla="val 49948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35"/>
          <p:cNvCxnSpPr>
            <a:stCxn id="508" idx="0"/>
            <a:endCxn id="504" idx="2"/>
          </p:cNvCxnSpPr>
          <p:nvPr/>
        </p:nvCxnSpPr>
        <p:spPr>
          <a:xfrm rot="-5400000">
            <a:off x="5955825" y="3474225"/>
            <a:ext cx="407400" cy="1239300"/>
          </a:xfrm>
          <a:prstGeom prst="bentConnector3">
            <a:avLst>
              <a:gd fmla="val 50018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35"/>
          <p:cNvCxnSpPr>
            <a:stCxn id="504" idx="2"/>
            <a:endCxn id="507" idx="1"/>
          </p:cNvCxnSpPr>
          <p:nvPr/>
        </p:nvCxnSpPr>
        <p:spPr>
          <a:xfrm flipH="1" rot="-5400000">
            <a:off x="6495825" y="4173225"/>
            <a:ext cx="797400" cy="2310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35"/>
          <p:cNvCxnSpPr>
            <a:stCxn id="461" idx="2"/>
            <a:endCxn id="484" idx="0"/>
          </p:cNvCxnSpPr>
          <p:nvPr/>
        </p:nvCxnSpPr>
        <p:spPr>
          <a:xfrm flipH="1" rot="-5400000">
            <a:off x="3252238" y="3827550"/>
            <a:ext cx="1365300" cy="1185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35"/>
          <p:cNvCxnSpPr>
            <a:stCxn id="463" idx="2"/>
            <a:endCxn id="468" idx="0"/>
          </p:cNvCxnSpPr>
          <p:nvPr/>
        </p:nvCxnSpPr>
        <p:spPr>
          <a:xfrm rot="5400000">
            <a:off x="2683063" y="4183250"/>
            <a:ext cx="257100" cy="279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35"/>
          <p:cNvSpPr/>
          <p:nvPr/>
        </p:nvSpPr>
        <p:spPr>
          <a:xfrm>
            <a:off x="1425800" y="1881975"/>
            <a:ext cx="1047600" cy="438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plastic gear</a:t>
            </a:r>
            <a:endParaRPr/>
          </a:p>
        </p:txBody>
      </p:sp>
      <p:cxnSp>
        <p:nvCxnSpPr>
          <p:cNvPr id="515" name="Google Shape;515;p35"/>
          <p:cNvCxnSpPr>
            <a:stCxn id="514" idx="1"/>
            <a:endCxn id="453" idx="2"/>
          </p:cNvCxnSpPr>
          <p:nvPr/>
        </p:nvCxnSpPr>
        <p:spPr>
          <a:xfrm flipH="1" rot="10800000">
            <a:off x="1425800" y="1362675"/>
            <a:ext cx="228600" cy="738300"/>
          </a:xfrm>
          <a:prstGeom prst="bentConnector4">
            <a:avLst>
              <a:gd fmla="val -51167" name="adj1"/>
              <a:gd fmla="val 6483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6"/>
          <p:cNvSpPr txBox="1"/>
          <p:nvPr/>
        </p:nvSpPr>
        <p:spPr>
          <a:xfrm>
            <a:off x="311700" y="26750"/>
            <a:ext cx="85206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Concept 1: strap headgear + transistor c</a:t>
            </a: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ircuit + </a:t>
            </a:r>
            <a:r>
              <a:rPr lang="en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power supply</a:t>
            </a:r>
            <a:endParaRPr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1" name="Google Shape;521;p36"/>
          <p:cNvSpPr/>
          <p:nvPr/>
        </p:nvSpPr>
        <p:spPr>
          <a:xfrm>
            <a:off x="4171900" y="2674025"/>
            <a:ext cx="1557000" cy="877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Low cost, Ready to use, Disposable tDCS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2" name="Google Shape;522;p36"/>
          <p:cNvSpPr/>
          <p:nvPr/>
        </p:nvSpPr>
        <p:spPr>
          <a:xfrm>
            <a:off x="2887300" y="3036100"/>
            <a:ext cx="982800" cy="478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Ramp up/down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3" name="Google Shape;523;p36"/>
          <p:cNvSpPr/>
          <p:nvPr/>
        </p:nvSpPr>
        <p:spPr>
          <a:xfrm>
            <a:off x="3243100" y="2109050"/>
            <a:ext cx="982800" cy="413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Cost/disposability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4" name="Google Shape;524;p36"/>
          <p:cNvSpPr/>
          <p:nvPr/>
        </p:nvSpPr>
        <p:spPr>
          <a:xfrm>
            <a:off x="4260063" y="1845100"/>
            <a:ext cx="1061700" cy="264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amperage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5" name="Google Shape;525;p36"/>
          <p:cNvSpPr/>
          <p:nvPr/>
        </p:nvSpPr>
        <p:spPr>
          <a:xfrm>
            <a:off x="5819025" y="2680575"/>
            <a:ext cx="882600" cy="264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duration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6" name="Google Shape;526;p36"/>
          <p:cNvSpPr/>
          <p:nvPr/>
        </p:nvSpPr>
        <p:spPr>
          <a:xfrm>
            <a:off x="5405900" y="2241700"/>
            <a:ext cx="882600" cy="296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usability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27" name="Google Shape;527;p36"/>
          <p:cNvCxnSpPr>
            <a:stCxn id="522" idx="3"/>
            <a:endCxn id="521" idx="1"/>
          </p:cNvCxnSpPr>
          <p:nvPr/>
        </p:nvCxnSpPr>
        <p:spPr>
          <a:xfrm flipH="1" rot="10800000">
            <a:off x="3870100" y="3113050"/>
            <a:ext cx="301800" cy="162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36"/>
          <p:cNvCxnSpPr>
            <a:stCxn id="523" idx="2"/>
            <a:endCxn id="521" idx="0"/>
          </p:cNvCxnSpPr>
          <p:nvPr/>
        </p:nvCxnSpPr>
        <p:spPr>
          <a:xfrm flipH="1" rot="-5400000">
            <a:off x="4266550" y="1990100"/>
            <a:ext cx="151800" cy="1215900"/>
          </a:xfrm>
          <a:prstGeom prst="bentConnector3">
            <a:avLst>
              <a:gd fmla="val 50025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36"/>
          <p:cNvCxnSpPr>
            <a:stCxn id="524" idx="2"/>
            <a:endCxn id="521" idx="0"/>
          </p:cNvCxnSpPr>
          <p:nvPr/>
        </p:nvCxnSpPr>
        <p:spPr>
          <a:xfrm flipH="1" rot="-5400000">
            <a:off x="4588263" y="2311750"/>
            <a:ext cx="564900" cy="159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36"/>
          <p:cNvCxnSpPr>
            <a:stCxn id="526" idx="2"/>
            <a:endCxn id="521" idx="0"/>
          </p:cNvCxnSpPr>
          <p:nvPr/>
        </p:nvCxnSpPr>
        <p:spPr>
          <a:xfrm rot="5400000">
            <a:off x="5331050" y="2157850"/>
            <a:ext cx="135600" cy="8967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36"/>
          <p:cNvCxnSpPr>
            <a:stCxn id="525" idx="1"/>
            <a:endCxn id="521" idx="3"/>
          </p:cNvCxnSpPr>
          <p:nvPr/>
        </p:nvCxnSpPr>
        <p:spPr>
          <a:xfrm flipH="1">
            <a:off x="5729025" y="2812575"/>
            <a:ext cx="90000" cy="300300"/>
          </a:xfrm>
          <a:prstGeom prst="bentConnector3">
            <a:avLst>
              <a:gd fmla="val 5006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36"/>
          <p:cNvSpPr/>
          <p:nvPr/>
        </p:nvSpPr>
        <p:spPr>
          <a:xfrm>
            <a:off x="1162125" y="3475450"/>
            <a:ext cx="1513500" cy="581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Performed with additional circuit (op amp integrator) 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3" name="Google Shape;533;p36"/>
          <p:cNvSpPr/>
          <p:nvPr/>
        </p:nvSpPr>
        <p:spPr>
          <a:xfrm>
            <a:off x="728025" y="1460675"/>
            <a:ext cx="1807800" cy="478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Disposable headgear if strap material is cheap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4" name="Google Shape;534;p36"/>
          <p:cNvSpPr/>
          <p:nvPr/>
        </p:nvSpPr>
        <p:spPr>
          <a:xfrm>
            <a:off x="3537800" y="1068663"/>
            <a:ext cx="1868100" cy="581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The circuit uses a transistor to manage constant current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5" name="Google Shape;535;p36"/>
          <p:cNvSpPr/>
          <p:nvPr/>
        </p:nvSpPr>
        <p:spPr>
          <a:xfrm>
            <a:off x="7085675" y="2522150"/>
            <a:ext cx="1967400" cy="910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Duration is managed  using a 555 timer as with other designs we will design it to turn on on button push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6" name="Google Shape;536;p36"/>
          <p:cNvSpPr/>
          <p:nvPr/>
        </p:nvSpPr>
        <p:spPr>
          <a:xfrm>
            <a:off x="1052925" y="2065602"/>
            <a:ext cx="1622700" cy="747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Cost is cheap because circuit is built for just one current setting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37" name="Google Shape;537;p36"/>
          <p:cNvCxnSpPr>
            <a:stCxn id="533" idx="3"/>
            <a:endCxn id="523" idx="0"/>
          </p:cNvCxnSpPr>
          <p:nvPr/>
        </p:nvCxnSpPr>
        <p:spPr>
          <a:xfrm>
            <a:off x="2535825" y="1699925"/>
            <a:ext cx="1198800" cy="4092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36"/>
          <p:cNvCxnSpPr>
            <a:stCxn id="536" idx="3"/>
            <a:endCxn id="523" idx="1"/>
          </p:cNvCxnSpPr>
          <p:nvPr/>
        </p:nvCxnSpPr>
        <p:spPr>
          <a:xfrm flipH="1" rot="10800000">
            <a:off x="2675625" y="2315502"/>
            <a:ext cx="567600" cy="123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36"/>
          <p:cNvCxnSpPr>
            <a:stCxn id="532" idx="3"/>
            <a:endCxn id="522" idx="1"/>
          </p:cNvCxnSpPr>
          <p:nvPr/>
        </p:nvCxnSpPr>
        <p:spPr>
          <a:xfrm flipH="1" rot="10800000">
            <a:off x="2675625" y="3275500"/>
            <a:ext cx="211800" cy="490500"/>
          </a:xfrm>
          <a:prstGeom prst="bentConnector3">
            <a:avLst>
              <a:gd fmla="val 4997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36"/>
          <p:cNvCxnSpPr>
            <a:stCxn id="524" idx="0"/>
            <a:endCxn id="534" idx="2"/>
          </p:cNvCxnSpPr>
          <p:nvPr/>
        </p:nvCxnSpPr>
        <p:spPr>
          <a:xfrm flipH="1" rot="5400000">
            <a:off x="4533663" y="1587850"/>
            <a:ext cx="195300" cy="3192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1" name="Google Shape;541;p36"/>
          <p:cNvSpPr/>
          <p:nvPr/>
        </p:nvSpPr>
        <p:spPr>
          <a:xfrm>
            <a:off x="5566750" y="921450"/>
            <a:ext cx="2013000" cy="984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This strap headgear design requires some assembly but it is the most straightforward design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42" name="Google Shape;542;p36"/>
          <p:cNvCxnSpPr>
            <a:stCxn id="526" idx="0"/>
            <a:endCxn id="541" idx="2"/>
          </p:cNvCxnSpPr>
          <p:nvPr/>
        </p:nvCxnSpPr>
        <p:spPr>
          <a:xfrm rot="-5400000">
            <a:off x="6042350" y="1710850"/>
            <a:ext cx="335700" cy="7260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36"/>
          <p:cNvCxnSpPr>
            <a:stCxn id="525" idx="3"/>
            <a:endCxn id="535" idx="1"/>
          </p:cNvCxnSpPr>
          <p:nvPr/>
        </p:nvCxnSpPr>
        <p:spPr>
          <a:xfrm>
            <a:off x="6701625" y="2812575"/>
            <a:ext cx="384000" cy="1647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36"/>
          <p:cNvSpPr/>
          <p:nvPr/>
        </p:nvSpPr>
        <p:spPr>
          <a:xfrm>
            <a:off x="7693650" y="1597275"/>
            <a:ext cx="1215900" cy="581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Circuit is one button operation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45" name="Google Shape;545;p36"/>
          <p:cNvCxnSpPr>
            <a:stCxn id="526" idx="3"/>
            <a:endCxn id="544" idx="2"/>
          </p:cNvCxnSpPr>
          <p:nvPr/>
        </p:nvCxnSpPr>
        <p:spPr>
          <a:xfrm flipH="1" rot="10800000">
            <a:off x="6288500" y="2178250"/>
            <a:ext cx="2013000" cy="2118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6"/>
          <p:cNvSpPr/>
          <p:nvPr/>
        </p:nvSpPr>
        <p:spPr>
          <a:xfrm>
            <a:off x="1068875" y="4225275"/>
            <a:ext cx="982800" cy="335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30s/1mA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47" name="Google Shape;547;p36"/>
          <p:cNvCxnSpPr>
            <a:endCxn id="546" idx="0"/>
          </p:cNvCxnSpPr>
          <p:nvPr/>
        </p:nvCxnSpPr>
        <p:spPr>
          <a:xfrm flipH="1">
            <a:off x="1560275" y="4056675"/>
            <a:ext cx="358500" cy="1686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6"/>
          <p:cNvSpPr/>
          <p:nvPr/>
        </p:nvSpPr>
        <p:spPr>
          <a:xfrm>
            <a:off x="4017250" y="3730300"/>
            <a:ext cx="1215900" cy="335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electrodes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49" name="Google Shape;549;p36"/>
          <p:cNvCxnSpPr>
            <a:stCxn id="548" idx="0"/>
            <a:endCxn id="521" idx="2"/>
          </p:cNvCxnSpPr>
          <p:nvPr/>
        </p:nvCxnSpPr>
        <p:spPr>
          <a:xfrm rot="-5400000">
            <a:off x="4698550" y="3478450"/>
            <a:ext cx="178500" cy="3252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p36"/>
          <p:cNvSpPr/>
          <p:nvPr/>
        </p:nvSpPr>
        <p:spPr>
          <a:xfrm>
            <a:off x="6951250" y="3809200"/>
            <a:ext cx="1350300" cy="509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and then turn off in after </a:t>
            </a:r>
            <a:endParaRPr sz="1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40 minutes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51" name="Google Shape;551;p36"/>
          <p:cNvCxnSpPr>
            <a:stCxn id="525" idx="3"/>
            <a:endCxn id="550" idx="1"/>
          </p:cNvCxnSpPr>
          <p:nvPr/>
        </p:nvCxnSpPr>
        <p:spPr>
          <a:xfrm>
            <a:off x="6701625" y="2812575"/>
            <a:ext cx="249600" cy="12513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2" name="Google Shape;552;p36"/>
          <p:cNvSpPr/>
          <p:nvPr/>
        </p:nvSpPr>
        <p:spPr>
          <a:xfrm>
            <a:off x="1169300" y="2939025"/>
            <a:ext cx="1162200" cy="413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Should cost about 10$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53" name="Google Shape;553;p36"/>
          <p:cNvCxnSpPr>
            <a:stCxn id="552" idx="0"/>
            <a:endCxn id="536" idx="2"/>
          </p:cNvCxnSpPr>
          <p:nvPr/>
        </p:nvCxnSpPr>
        <p:spPr>
          <a:xfrm rot="-5400000">
            <a:off x="1744250" y="2818875"/>
            <a:ext cx="126300" cy="114000"/>
          </a:xfrm>
          <a:prstGeom prst="bentConnector3">
            <a:avLst>
              <a:gd fmla="val 5004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4" name="Google Shape;554;p36"/>
          <p:cNvSpPr/>
          <p:nvPr/>
        </p:nvSpPr>
        <p:spPr>
          <a:xfrm>
            <a:off x="4597150" y="621150"/>
            <a:ext cx="706500" cy="300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2 mA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55" name="Google Shape;555;p36"/>
          <p:cNvCxnSpPr>
            <a:stCxn id="534" idx="0"/>
            <a:endCxn id="554" idx="2"/>
          </p:cNvCxnSpPr>
          <p:nvPr/>
        </p:nvCxnSpPr>
        <p:spPr>
          <a:xfrm rot="-5400000">
            <a:off x="4637450" y="755763"/>
            <a:ext cx="147300" cy="478500"/>
          </a:xfrm>
          <a:prstGeom prst="bentConnector3">
            <a:avLst>
              <a:gd fmla="val 4997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p36"/>
          <p:cNvSpPr/>
          <p:nvPr/>
        </p:nvSpPr>
        <p:spPr>
          <a:xfrm>
            <a:off x="3529425" y="4210925"/>
            <a:ext cx="1241100" cy="380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4cm by 4cm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57" name="Google Shape;557;p36"/>
          <p:cNvCxnSpPr>
            <a:stCxn id="548" idx="2"/>
            <a:endCxn id="556" idx="0"/>
          </p:cNvCxnSpPr>
          <p:nvPr/>
        </p:nvCxnSpPr>
        <p:spPr>
          <a:xfrm rot="5400000">
            <a:off x="4315150" y="3900850"/>
            <a:ext cx="144900" cy="4752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8" name="Google Shape;558;p36"/>
          <p:cNvSpPr/>
          <p:nvPr/>
        </p:nvSpPr>
        <p:spPr>
          <a:xfrm>
            <a:off x="4985675" y="4319775"/>
            <a:ext cx="1241100" cy="673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Sponge electrode for comfort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59" name="Google Shape;559;p36"/>
          <p:cNvCxnSpPr>
            <a:stCxn id="548" idx="2"/>
            <a:endCxn id="558" idx="0"/>
          </p:cNvCxnSpPr>
          <p:nvPr/>
        </p:nvCxnSpPr>
        <p:spPr>
          <a:xfrm flipH="1" rot="-5400000">
            <a:off x="4988800" y="3702400"/>
            <a:ext cx="253800" cy="981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7"/>
          <p:cNvSpPr txBox="1"/>
          <p:nvPr/>
        </p:nvSpPr>
        <p:spPr>
          <a:xfrm>
            <a:off x="4571975" y="586250"/>
            <a:ext cx="4359300" cy="4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DC supply using a BJT transistor circuit.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High voltage power source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Metal conductive snaps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A timing circuit will be used consisting of a 555 timer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Ramp up and ramp down using an integrator type circuit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Strap material will be semi flexible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Dry electrodes snap onto the headgear to be soaked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5" name="Google Shape;565;p37"/>
          <p:cNvPicPr preferRelativeResize="0"/>
          <p:nvPr/>
        </p:nvPicPr>
        <p:blipFill rotWithShape="1">
          <a:blip r:embed="rId3">
            <a:alphaModFix/>
          </a:blip>
          <a:srcRect b="15692" l="11851" r="10886" t="17444"/>
          <a:stretch/>
        </p:blipFill>
        <p:spPr>
          <a:xfrm>
            <a:off x="11525" y="3492350"/>
            <a:ext cx="1397889" cy="127594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7"/>
          <p:cNvSpPr txBox="1"/>
          <p:nvPr/>
        </p:nvSpPr>
        <p:spPr>
          <a:xfrm>
            <a:off x="4832925" y="139775"/>
            <a:ext cx="20085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Concept 1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7" name="Google Shape;56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4319" y="3492350"/>
            <a:ext cx="1331773" cy="14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2987" y="3492350"/>
            <a:ext cx="1678038" cy="14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7" title="strap tDCS recolor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275" y="204550"/>
            <a:ext cx="42672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8"/>
          <p:cNvSpPr/>
          <p:nvPr/>
        </p:nvSpPr>
        <p:spPr>
          <a:xfrm>
            <a:off x="3428900" y="2648900"/>
            <a:ext cx="1762500" cy="756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Low cost,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easy to use</a:t>
            </a: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tDCS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5" name="Google Shape;575;p38"/>
          <p:cNvSpPr/>
          <p:nvPr/>
        </p:nvSpPr>
        <p:spPr>
          <a:xfrm>
            <a:off x="1752800" y="2773388"/>
            <a:ext cx="1024800" cy="507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Circuit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6" name="Google Shape;576;p38"/>
          <p:cNvSpPr/>
          <p:nvPr/>
        </p:nvSpPr>
        <p:spPr>
          <a:xfrm>
            <a:off x="5986400" y="2773400"/>
            <a:ext cx="950400" cy="507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Duration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77" name="Google Shape;577;p38"/>
          <p:cNvCxnSpPr>
            <a:stCxn id="574" idx="3"/>
            <a:endCxn id="576" idx="1"/>
          </p:cNvCxnSpPr>
          <p:nvPr/>
        </p:nvCxnSpPr>
        <p:spPr>
          <a:xfrm>
            <a:off x="5191400" y="3027200"/>
            <a:ext cx="7950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38"/>
          <p:cNvSpPr/>
          <p:nvPr/>
        </p:nvSpPr>
        <p:spPr>
          <a:xfrm>
            <a:off x="3795288" y="3767775"/>
            <a:ext cx="1024800" cy="459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usability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79" name="Google Shape;579;p38"/>
          <p:cNvCxnSpPr>
            <a:stCxn id="574" idx="2"/>
            <a:endCxn id="578" idx="0"/>
          </p:cNvCxnSpPr>
          <p:nvPr/>
        </p:nvCxnSpPr>
        <p:spPr>
          <a:xfrm rot="5400000">
            <a:off x="4127750" y="3585500"/>
            <a:ext cx="362400" cy="2400"/>
          </a:xfrm>
          <a:prstGeom prst="curvedConnector3">
            <a:avLst>
              <a:gd fmla="val 49983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0" name="Google Shape;580;p38"/>
          <p:cNvSpPr/>
          <p:nvPr/>
        </p:nvSpPr>
        <p:spPr>
          <a:xfrm>
            <a:off x="1518588" y="1092075"/>
            <a:ext cx="1628400" cy="354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           </a:t>
            </a: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Cost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1" name="Google Shape;581;p38"/>
          <p:cNvSpPr/>
          <p:nvPr/>
        </p:nvSpPr>
        <p:spPr>
          <a:xfrm>
            <a:off x="5938500" y="890925"/>
            <a:ext cx="1230900" cy="402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Headgear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82" name="Google Shape;582;p38"/>
          <p:cNvCxnSpPr>
            <a:stCxn id="574" idx="0"/>
            <a:endCxn id="581" idx="1"/>
          </p:cNvCxnSpPr>
          <p:nvPr/>
        </p:nvCxnSpPr>
        <p:spPr>
          <a:xfrm rot="-5400000">
            <a:off x="4346000" y="1056350"/>
            <a:ext cx="1556700" cy="16284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38"/>
          <p:cNvCxnSpPr>
            <a:stCxn id="580" idx="3"/>
            <a:endCxn id="574" idx="0"/>
          </p:cNvCxnSpPr>
          <p:nvPr/>
        </p:nvCxnSpPr>
        <p:spPr>
          <a:xfrm>
            <a:off x="3146988" y="1269225"/>
            <a:ext cx="1163100" cy="13797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8"/>
          <p:cNvSpPr/>
          <p:nvPr/>
        </p:nvSpPr>
        <p:spPr>
          <a:xfrm>
            <a:off x="273375" y="3405488"/>
            <a:ext cx="1206900" cy="402300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 mA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5" name="Google Shape;585;p38"/>
          <p:cNvSpPr/>
          <p:nvPr/>
        </p:nvSpPr>
        <p:spPr>
          <a:xfrm>
            <a:off x="1950475" y="3716950"/>
            <a:ext cx="1727100" cy="560700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Circuit is one button operation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86" name="Google Shape;586;p38"/>
          <p:cNvCxnSpPr>
            <a:stCxn id="578" idx="1"/>
            <a:endCxn id="585" idx="3"/>
          </p:cNvCxnSpPr>
          <p:nvPr/>
        </p:nvCxnSpPr>
        <p:spPr>
          <a:xfrm flipH="1">
            <a:off x="3677688" y="3997575"/>
            <a:ext cx="117600" cy="600"/>
          </a:xfrm>
          <a:prstGeom prst="curvedConnector3">
            <a:avLst>
              <a:gd fmla="val 50048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8"/>
          <p:cNvSpPr/>
          <p:nvPr/>
        </p:nvSpPr>
        <p:spPr>
          <a:xfrm>
            <a:off x="3335550" y="4384875"/>
            <a:ext cx="1944300" cy="699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This cap headgear design requires no assembly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88" name="Google Shape;588;p38"/>
          <p:cNvCxnSpPr>
            <a:stCxn id="578" idx="2"/>
            <a:endCxn id="587" idx="0"/>
          </p:cNvCxnSpPr>
          <p:nvPr/>
        </p:nvCxnSpPr>
        <p:spPr>
          <a:xfrm flipH="1" rot="-5400000">
            <a:off x="4229238" y="4305825"/>
            <a:ext cx="157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8"/>
          <p:cNvSpPr/>
          <p:nvPr/>
        </p:nvSpPr>
        <p:spPr>
          <a:xfrm>
            <a:off x="5126700" y="3716475"/>
            <a:ext cx="1727100" cy="562800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Sponged </a:t>
            </a:r>
            <a:r>
              <a:rPr lang="en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electrodes already attached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90" name="Google Shape;590;p38"/>
          <p:cNvCxnSpPr>
            <a:stCxn id="578" idx="3"/>
            <a:endCxn id="589" idx="1"/>
          </p:cNvCxnSpPr>
          <p:nvPr/>
        </p:nvCxnSpPr>
        <p:spPr>
          <a:xfrm>
            <a:off x="4820088" y="3997575"/>
            <a:ext cx="306600" cy="6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8"/>
          <p:cNvSpPr/>
          <p:nvPr/>
        </p:nvSpPr>
        <p:spPr>
          <a:xfrm>
            <a:off x="7654400" y="2791500"/>
            <a:ext cx="1254900" cy="459600"/>
          </a:xfrm>
          <a:prstGeom prst="roundRect">
            <a:avLst>
              <a:gd fmla="val 4931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0 minutes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92" name="Google Shape;592;p38"/>
          <p:cNvCxnSpPr>
            <a:stCxn id="576" idx="3"/>
            <a:endCxn id="591" idx="1"/>
          </p:cNvCxnSpPr>
          <p:nvPr/>
        </p:nvCxnSpPr>
        <p:spPr>
          <a:xfrm flipH="1" rot="10800000">
            <a:off x="6936800" y="3021200"/>
            <a:ext cx="717600" cy="6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38"/>
          <p:cNvCxnSpPr>
            <a:stCxn id="580" idx="1"/>
          </p:cNvCxnSpPr>
          <p:nvPr/>
        </p:nvCxnSpPr>
        <p:spPr>
          <a:xfrm flipH="1">
            <a:off x="1300788" y="1269225"/>
            <a:ext cx="217800" cy="4785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8"/>
          <p:cNvSpPr/>
          <p:nvPr/>
        </p:nvSpPr>
        <p:spPr>
          <a:xfrm>
            <a:off x="461600" y="2729088"/>
            <a:ext cx="914700" cy="572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DC current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95" name="Google Shape;595;p38"/>
          <p:cNvCxnSpPr>
            <a:stCxn id="575" idx="3"/>
            <a:endCxn id="574" idx="1"/>
          </p:cNvCxnSpPr>
          <p:nvPr/>
        </p:nvCxnSpPr>
        <p:spPr>
          <a:xfrm>
            <a:off x="2777600" y="3027188"/>
            <a:ext cx="6513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38"/>
          <p:cNvCxnSpPr>
            <a:stCxn id="575" idx="1"/>
            <a:endCxn id="594" idx="3"/>
          </p:cNvCxnSpPr>
          <p:nvPr/>
        </p:nvCxnSpPr>
        <p:spPr>
          <a:xfrm rot="10800000">
            <a:off x="1376300" y="3015488"/>
            <a:ext cx="376500" cy="11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38"/>
          <p:cNvCxnSpPr>
            <a:stCxn id="594" idx="1"/>
            <a:endCxn id="584" idx="1"/>
          </p:cNvCxnSpPr>
          <p:nvPr/>
        </p:nvCxnSpPr>
        <p:spPr>
          <a:xfrm flipH="1">
            <a:off x="273500" y="3015438"/>
            <a:ext cx="188100" cy="591300"/>
          </a:xfrm>
          <a:prstGeom prst="curvedConnector3">
            <a:avLst>
              <a:gd fmla="val 226661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38"/>
          <p:cNvSpPr/>
          <p:nvPr/>
        </p:nvSpPr>
        <p:spPr>
          <a:xfrm>
            <a:off x="351800" y="2220638"/>
            <a:ext cx="1877400" cy="285000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Less than $20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99" name="Google Shape;599;p38"/>
          <p:cNvCxnSpPr>
            <a:endCxn id="598" idx="0"/>
          </p:cNvCxnSpPr>
          <p:nvPr/>
        </p:nvCxnSpPr>
        <p:spPr>
          <a:xfrm flipH="1" rot="-5400000">
            <a:off x="1025150" y="1955288"/>
            <a:ext cx="530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0" name="Google Shape;600;p38"/>
          <p:cNvSpPr/>
          <p:nvPr/>
        </p:nvSpPr>
        <p:spPr>
          <a:xfrm>
            <a:off x="7543200" y="862275"/>
            <a:ext cx="1366200" cy="459600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Cap headgear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01" name="Google Shape;601;p38"/>
          <p:cNvCxnSpPr>
            <a:stCxn id="581" idx="3"/>
            <a:endCxn id="600" idx="1"/>
          </p:cNvCxnSpPr>
          <p:nvPr/>
        </p:nvCxnSpPr>
        <p:spPr>
          <a:xfrm>
            <a:off x="7169400" y="1092075"/>
            <a:ext cx="3738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" name="Google Shape;602;p38"/>
          <p:cNvSpPr/>
          <p:nvPr/>
        </p:nvSpPr>
        <p:spPr>
          <a:xfrm>
            <a:off x="5938700" y="1697013"/>
            <a:ext cx="2911800" cy="756600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Sponge electrodes will be already attached to the cap. The electrodes will have small opening where saline can be poured.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03" name="Google Shape;603;p38"/>
          <p:cNvCxnSpPr>
            <a:stCxn id="600" idx="2"/>
            <a:endCxn id="602" idx="0"/>
          </p:cNvCxnSpPr>
          <p:nvPr/>
        </p:nvCxnSpPr>
        <p:spPr>
          <a:xfrm rot="5400000">
            <a:off x="7623000" y="1093575"/>
            <a:ext cx="375000" cy="831600"/>
          </a:xfrm>
          <a:prstGeom prst="curvedConnector3">
            <a:avLst>
              <a:gd fmla="val 50018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" name="Google Shape;604;p38"/>
          <p:cNvSpPr txBox="1"/>
          <p:nvPr/>
        </p:nvSpPr>
        <p:spPr>
          <a:xfrm>
            <a:off x="225500" y="9075"/>
            <a:ext cx="85206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Concept 2: Cap headgear + DC current 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5" name="Google Shape;605;p38"/>
          <p:cNvSpPr/>
          <p:nvPr/>
        </p:nvSpPr>
        <p:spPr>
          <a:xfrm>
            <a:off x="65450" y="4164350"/>
            <a:ext cx="1254900" cy="478500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Ramp up/down and timer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06" name="Google Shape;606;p38"/>
          <p:cNvCxnSpPr>
            <a:stCxn id="575" idx="2"/>
            <a:endCxn id="605" idx="0"/>
          </p:cNvCxnSpPr>
          <p:nvPr/>
        </p:nvCxnSpPr>
        <p:spPr>
          <a:xfrm rot="5400000">
            <a:off x="1037300" y="2936588"/>
            <a:ext cx="883500" cy="1572300"/>
          </a:xfrm>
          <a:prstGeom prst="curvedConnector3">
            <a:avLst>
              <a:gd fmla="val 5556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7" name="Google Shape;607;p38"/>
          <p:cNvSpPr/>
          <p:nvPr/>
        </p:nvSpPr>
        <p:spPr>
          <a:xfrm>
            <a:off x="1245200" y="4642850"/>
            <a:ext cx="1532400" cy="459600"/>
          </a:xfrm>
          <a:prstGeom prst="roundRect">
            <a:avLst>
              <a:gd fmla="val 50000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ATtiny or 8 bit microcontroller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08" name="Google Shape;608;p38"/>
          <p:cNvCxnSpPr>
            <a:stCxn id="605" idx="2"/>
            <a:endCxn id="607" idx="1"/>
          </p:cNvCxnSpPr>
          <p:nvPr/>
        </p:nvCxnSpPr>
        <p:spPr>
          <a:xfrm flipH="1" rot="-5400000">
            <a:off x="854150" y="4481600"/>
            <a:ext cx="229800" cy="552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8"/>
          <p:cNvSpPr/>
          <p:nvPr/>
        </p:nvSpPr>
        <p:spPr>
          <a:xfrm>
            <a:off x="7598750" y="3908925"/>
            <a:ext cx="1366200" cy="794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Timing can be managed with a microcontroller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10" name="Google Shape;610;p38"/>
          <p:cNvCxnSpPr>
            <a:stCxn id="591" idx="2"/>
            <a:endCxn id="609" idx="0"/>
          </p:cNvCxnSpPr>
          <p:nvPr/>
        </p:nvCxnSpPr>
        <p:spPr>
          <a:xfrm flipH="1" rot="-5400000">
            <a:off x="7953200" y="3579750"/>
            <a:ext cx="6579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9"/>
          <p:cNvSpPr txBox="1"/>
          <p:nvPr>
            <p:ph idx="1" type="body"/>
          </p:nvPr>
        </p:nvSpPr>
        <p:spPr>
          <a:xfrm>
            <a:off x="4733325" y="340975"/>
            <a:ext cx="4500600" cy="31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Hat with 2 Electrodes (</a:t>
            </a: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disposable</a:t>
            </a: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).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Wires are attached to the conductive “snap on” pins.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Carbon rubber snap electrodes inside the sponges are attached to the conductive snap on pins.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Circuit box 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DC current 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Uses atmega chip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Electrode are pre </a:t>
            </a: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snapped</a:t>
            </a: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on the pin.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Small opening for saline 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6" name="Google Shape;616;p39"/>
          <p:cNvSpPr txBox="1"/>
          <p:nvPr/>
        </p:nvSpPr>
        <p:spPr>
          <a:xfrm>
            <a:off x="5118175" y="4478000"/>
            <a:ext cx="29637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"Ballard Unit Dose Saline 0.9% Sodium Chloride Solution, 15Ml Vial, 144/Cs | Medex Supply." </a:t>
            </a:r>
            <a:r>
              <a:rPr i="1" lang="en" sz="900"/>
              <a:t>Medexsupply.com</a:t>
            </a:r>
            <a:r>
              <a:rPr lang="en" sz="900"/>
              <a:t>. N. p., 2018. Web. 2 Dec. 2018.</a:t>
            </a:r>
            <a:endParaRPr sz="900"/>
          </a:p>
        </p:txBody>
      </p:sp>
      <p:sp>
        <p:nvSpPr>
          <p:cNvPr id="617" name="Google Shape;617;p39"/>
          <p:cNvSpPr txBox="1"/>
          <p:nvPr/>
        </p:nvSpPr>
        <p:spPr>
          <a:xfrm>
            <a:off x="5131300" y="-76200"/>
            <a:ext cx="20085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Concept 2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18" name="Google Shape;618;p39" title="Hat GrabCa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75" y="145250"/>
            <a:ext cx="4264067" cy="31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9"/>
          <p:cNvPicPr preferRelativeResize="0"/>
          <p:nvPr/>
        </p:nvPicPr>
        <p:blipFill rotWithShape="1">
          <a:blip r:embed="rId5">
            <a:alphaModFix/>
          </a:blip>
          <a:srcRect b="15692" l="11851" r="10886" t="17444"/>
          <a:stretch/>
        </p:blipFill>
        <p:spPr>
          <a:xfrm>
            <a:off x="31384" y="3492350"/>
            <a:ext cx="1397889" cy="1275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4319" y="3492350"/>
            <a:ext cx="1331773" cy="14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2987" y="3492350"/>
            <a:ext cx="1678038" cy="14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0"/>
          <p:cNvSpPr/>
          <p:nvPr/>
        </p:nvSpPr>
        <p:spPr>
          <a:xfrm>
            <a:off x="4024769" y="2118774"/>
            <a:ext cx="1407900" cy="1004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Low cost, Ready to use, Disposable tDCS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7" name="Google Shape;627;p40"/>
          <p:cNvSpPr/>
          <p:nvPr/>
        </p:nvSpPr>
        <p:spPr>
          <a:xfrm>
            <a:off x="5731410" y="2390845"/>
            <a:ext cx="640500" cy="46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circuit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28" name="Google Shape;628;p40"/>
          <p:cNvCxnSpPr>
            <a:stCxn id="626" idx="3"/>
            <a:endCxn id="627" idx="1"/>
          </p:cNvCxnSpPr>
          <p:nvPr/>
        </p:nvCxnSpPr>
        <p:spPr>
          <a:xfrm>
            <a:off x="5432669" y="2620974"/>
            <a:ext cx="298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9" name="Google Shape;629;p40"/>
          <p:cNvSpPr/>
          <p:nvPr/>
        </p:nvSpPr>
        <p:spPr>
          <a:xfrm>
            <a:off x="6670375" y="2390845"/>
            <a:ext cx="956700" cy="46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Constant current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30" name="Google Shape;630;p40"/>
          <p:cNvCxnSpPr>
            <a:stCxn id="627" idx="3"/>
            <a:endCxn id="629" idx="1"/>
          </p:cNvCxnSpPr>
          <p:nvPr/>
        </p:nvCxnSpPr>
        <p:spPr>
          <a:xfrm>
            <a:off x="6371910" y="2621095"/>
            <a:ext cx="298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40"/>
          <p:cNvSpPr/>
          <p:nvPr/>
        </p:nvSpPr>
        <p:spPr>
          <a:xfrm>
            <a:off x="7925728" y="2390845"/>
            <a:ext cx="640500" cy="46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2 mA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32" name="Google Shape;632;p40"/>
          <p:cNvCxnSpPr>
            <a:stCxn id="629" idx="3"/>
            <a:endCxn id="631" idx="1"/>
          </p:cNvCxnSpPr>
          <p:nvPr/>
        </p:nvCxnSpPr>
        <p:spPr>
          <a:xfrm>
            <a:off x="7627075" y="2621095"/>
            <a:ext cx="298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0"/>
          <p:cNvCxnSpPr>
            <a:endCxn id="634" idx="1"/>
          </p:cNvCxnSpPr>
          <p:nvPr/>
        </p:nvCxnSpPr>
        <p:spPr>
          <a:xfrm rot="-5400000">
            <a:off x="6294126" y="2027278"/>
            <a:ext cx="373500" cy="357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0"/>
          <p:cNvSpPr/>
          <p:nvPr/>
        </p:nvSpPr>
        <p:spPr>
          <a:xfrm>
            <a:off x="6659526" y="1788928"/>
            <a:ext cx="956700" cy="46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duration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5" name="Google Shape;635;p40"/>
          <p:cNvSpPr/>
          <p:nvPr/>
        </p:nvSpPr>
        <p:spPr>
          <a:xfrm>
            <a:off x="7825226" y="1788928"/>
            <a:ext cx="819900" cy="46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30 mins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36" name="Google Shape;636;p40"/>
          <p:cNvCxnSpPr>
            <a:stCxn id="634" idx="3"/>
            <a:endCxn id="635" idx="1"/>
          </p:cNvCxnSpPr>
          <p:nvPr/>
        </p:nvCxnSpPr>
        <p:spPr>
          <a:xfrm>
            <a:off x="7616226" y="2019178"/>
            <a:ext cx="209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40"/>
          <p:cNvSpPr/>
          <p:nvPr/>
        </p:nvSpPr>
        <p:spPr>
          <a:xfrm>
            <a:off x="2710544" y="2390845"/>
            <a:ext cx="956700" cy="46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headgear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38" name="Google Shape;638;p40"/>
          <p:cNvCxnSpPr>
            <a:stCxn id="637" idx="3"/>
            <a:endCxn id="626" idx="1"/>
          </p:cNvCxnSpPr>
          <p:nvPr/>
        </p:nvCxnSpPr>
        <p:spPr>
          <a:xfrm>
            <a:off x="3667244" y="2621095"/>
            <a:ext cx="357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40"/>
          <p:cNvCxnSpPr/>
          <p:nvPr/>
        </p:nvCxnSpPr>
        <p:spPr>
          <a:xfrm>
            <a:off x="6256720" y="2851326"/>
            <a:ext cx="1448400" cy="342300"/>
          </a:xfrm>
          <a:prstGeom prst="bentConnector3">
            <a:avLst>
              <a:gd fmla="val 3842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40"/>
          <p:cNvSpPr/>
          <p:nvPr/>
        </p:nvSpPr>
        <p:spPr>
          <a:xfrm>
            <a:off x="7698891" y="3123398"/>
            <a:ext cx="956700" cy="46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Ramp up/down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41" name="Google Shape;641;p40"/>
          <p:cNvCxnSpPr>
            <a:stCxn id="637" idx="0"/>
            <a:endCxn id="642" idx="3"/>
          </p:cNvCxnSpPr>
          <p:nvPr/>
        </p:nvCxnSpPr>
        <p:spPr>
          <a:xfrm flipH="1" rot="5400000">
            <a:off x="2584094" y="1786045"/>
            <a:ext cx="502200" cy="7074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40"/>
          <p:cNvSpPr/>
          <p:nvPr/>
        </p:nvSpPr>
        <p:spPr>
          <a:xfrm>
            <a:off x="1524645" y="1658293"/>
            <a:ext cx="956700" cy="46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Snap strap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3" name="Google Shape;643;p40"/>
          <p:cNvSpPr/>
          <p:nvPr/>
        </p:nvSpPr>
        <p:spPr>
          <a:xfrm>
            <a:off x="258025" y="1658293"/>
            <a:ext cx="956700" cy="46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disposable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44" name="Google Shape;644;p40"/>
          <p:cNvCxnSpPr>
            <a:stCxn id="643" idx="3"/>
            <a:endCxn id="642" idx="1"/>
          </p:cNvCxnSpPr>
          <p:nvPr/>
        </p:nvCxnSpPr>
        <p:spPr>
          <a:xfrm>
            <a:off x="1214725" y="1888543"/>
            <a:ext cx="309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5" name="Google Shape;645;p40"/>
          <p:cNvSpPr/>
          <p:nvPr/>
        </p:nvSpPr>
        <p:spPr>
          <a:xfrm>
            <a:off x="258025" y="811220"/>
            <a:ext cx="956700" cy="46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Fixed to position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46" name="Google Shape;646;p40"/>
          <p:cNvCxnSpPr>
            <a:stCxn id="642" idx="0"/>
            <a:endCxn id="645" idx="3"/>
          </p:cNvCxnSpPr>
          <p:nvPr/>
        </p:nvCxnSpPr>
        <p:spPr>
          <a:xfrm flipH="1" rot="5400000">
            <a:off x="1300395" y="955693"/>
            <a:ext cx="616800" cy="7884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40"/>
          <p:cNvSpPr/>
          <p:nvPr/>
        </p:nvSpPr>
        <p:spPr>
          <a:xfrm>
            <a:off x="1524645" y="2390845"/>
            <a:ext cx="956700" cy="46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montages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48" name="Google Shape;648;p40"/>
          <p:cNvCxnSpPr>
            <a:stCxn id="647" idx="3"/>
            <a:endCxn id="637" idx="1"/>
          </p:cNvCxnSpPr>
          <p:nvPr/>
        </p:nvCxnSpPr>
        <p:spPr>
          <a:xfrm>
            <a:off x="2481345" y="2621095"/>
            <a:ext cx="229200" cy="600"/>
          </a:xfrm>
          <a:prstGeom prst="bentConnector3">
            <a:avLst>
              <a:gd fmla="val 50028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40"/>
          <p:cNvSpPr/>
          <p:nvPr/>
        </p:nvSpPr>
        <p:spPr>
          <a:xfrm>
            <a:off x="258025" y="2391188"/>
            <a:ext cx="956700" cy="46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Depression/anxiety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50" name="Google Shape;650;p40"/>
          <p:cNvCxnSpPr>
            <a:stCxn id="649" idx="3"/>
            <a:endCxn id="647" idx="1"/>
          </p:cNvCxnSpPr>
          <p:nvPr/>
        </p:nvCxnSpPr>
        <p:spPr>
          <a:xfrm flipH="1" rot="10800000">
            <a:off x="1214725" y="2621138"/>
            <a:ext cx="309900" cy="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1" name="Google Shape;651;p40"/>
          <p:cNvSpPr/>
          <p:nvPr/>
        </p:nvSpPr>
        <p:spPr>
          <a:xfrm>
            <a:off x="4250413" y="1428052"/>
            <a:ext cx="956700" cy="46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electrode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52" name="Google Shape;652;p40"/>
          <p:cNvCxnSpPr>
            <a:stCxn id="651" idx="2"/>
            <a:endCxn id="626" idx="0"/>
          </p:cNvCxnSpPr>
          <p:nvPr/>
        </p:nvCxnSpPr>
        <p:spPr>
          <a:xfrm>
            <a:off x="4728763" y="1888552"/>
            <a:ext cx="0" cy="230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40"/>
          <p:cNvSpPr/>
          <p:nvPr/>
        </p:nvSpPr>
        <p:spPr>
          <a:xfrm>
            <a:off x="4250413" y="696100"/>
            <a:ext cx="956700" cy="46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Snap </a:t>
            </a: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sponge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54" name="Google Shape;654;p40"/>
          <p:cNvCxnSpPr>
            <a:stCxn id="653" idx="2"/>
            <a:endCxn id="651" idx="0"/>
          </p:cNvCxnSpPr>
          <p:nvPr/>
        </p:nvCxnSpPr>
        <p:spPr>
          <a:xfrm>
            <a:off x="4728763" y="1156600"/>
            <a:ext cx="0" cy="271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0"/>
          <p:cNvSpPr/>
          <p:nvPr/>
        </p:nvSpPr>
        <p:spPr>
          <a:xfrm>
            <a:off x="5514851" y="695843"/>
            <a:ext cx="956700" cy="46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alinate bottle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56" name="Google Shape;656;p40"/>
          <p:cNvCxnSpPr>
            <a:stCxn id="655" idx="1"/>
            <a:endCxn id="653" idx="3"/>
          </p:cNvCxnSpPr>
          <p:nvPr/>
        </p:nvCxnSpPr>
        <p:spPr>
          <a:xfrm flipH="1">
            <a:off x="5207051" y="926093"/>
            <a:ext cx="307800" cy="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40"/>
          <p:cNvSpPr/>
          <p:nvPr/>
        </p:nvSpPr>
        <p:spPr>
          <a:xfrm>
            <a:off x="6779289" y="695500"/>
            <a:ext cx="956700" cy="46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Works on the hairline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58" name="Google Shape;658;p40"/>
          <p:cNvCxnSpPr>
            <a:stCxn id="655" idx="3"/>
            <a:endCxn id="657" idx="1"/>
          </p:cNvCxnSpPr>
          <p:nvPr/>
        </p:nvCxnSpPr>
        <p:spPr>
          <a:xfrm flipH="1" rot="10800000">
            <a:off x="6471551" y="925793"/>
            <a:ext cx="307800" cy="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40"/>
          <p:cNvSpPr/>
          <p:nvPr/>
        </p:nvSpPr>
        <p:spPr>
          <a:xfrm>
            <a:off x="2958404" y="695500"/>
            <a:ext cx="956700" cy="46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expensive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60" name="Google Shape;660;p40"/>
          <p:cNvCxnSpPr>
            <a:stCxn id="659" idx="3"/>
            <a:endCxn id="653" idx="1"/>
          </p:cNvCxnSpPr>
          <p:nvPr/>
        </p:nvCxnSpPr>
        <p:spPr>
          <a:xfrm>
            <a:off x="3915104" y="925750"/>
            <a:ext cx="335400" cy="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1" name="Google Shape;661;p40"/>
          <p:cNvSpPr/>
          <p:nvPr/>
        </p:nvSpPr>
        <p:spPr>
          <a:xfrm>
            <a:off x="6434466" y="3424099"/>
            <a:ext cx="956700" cy="46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Not disposable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62" name="Google Shape;662;p40"/>
          <p:cNvCxnSpPr>
            <a:stCxn id="627" idx="2"/>
            <a:endCxn id="661" idx="1"/>
          </p:cNvCxnSpPr>
          <p:nvPr/>
        </p:nvCxnSpPr>
        <p:spPr>
          <a:xfrm flipH="1" rot="-5400000">
            <a:off x="5841510" y="3061495"/>
            <a:ext cx="803100" cy="3828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3" name="Google Shape;663;p40"/>
          <p:cNvSpPr/>
          <p:nvPr/>
        </p:nvSpPr>
        <p:spPr>
          <a:xfrm>
            <a:off x="4250413" y="3347252"/>
            <a:ext cx="956700" cy="46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User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friendly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64" name="Google Shape;664;p40"/>
          <p:cNvCxnSpPr>
            <a:stCxn id="626" idx="2"/>
            <a:endCxn id="663" idx="0"/>
          </p:cNvCxnSpPr>
          <p:nvPr/>
        </p:nvCxnSpPr>
        <p:spPr>
          <a:xfrm flipH="1" rot="-5400000">
            <a:off x="4616969" y="3234924"/>
            <a:ext cx="224100" cy="6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40"/>
          <p:cNvSpPr/>
          <p:nvPr/>
        </p:nvSpPr>
        <p:spPr>
          <a:xfrm>
            <a:off x="3943008" y="4031588"/>
            <a:ext cx="1571400" cy="46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Electrode on plastic headgear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66" name="Google Shape;666;p40"/>
          <p:cNvCxnSpPr>
            <a:stCxn id="663" idx="2"/>
            <a:endCxn id="665" idx="0"/>
          </p:cNvCxnSpPr>
          <p:nvPr/>
        </p:nvCxnSpPr>
        <p:spPr>
          <a:xfrm>
            <a:off x="4728763" y="3807752"/>
            <a:ext cx="0" cy="223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7" name="Google Shape;667;p40"/>
          <p:cNvSpPr/>
          <p:nvPr/>
        </p:nvSpPr>
        <p:spPr>
          <a:xfrm>
            <a:off x="5822409" y="4031588"/>
            <a:ext cx="956700" cy="46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One button stimulation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68" name="Google Shape;668;p40"/>
          <p:cNvCxnSpPr>
            <a:stCxn id="663" idx="3"/>
            <a:endCxn id="667" idx="1"/>
          </p:cNvCxnSpPr>
          <p:nvPr/>
        </p:nvCxnSpPr>
        <p:spPr>
          <a:xfrm>
            <a:off x="5207113" y="3577502"/>
            <a:ext cx="615300" cy="6843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/>
          <p:nvPr/>
        </p:nvSpPr>
        <p:spPr>
          <a:xfrm>
            <a:off x="7033201" y="4031588"/>
            <a:ext cx="956700" cy="46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Limited settings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70" name="Google Shape;670;p40"/>
          <p:cNvCxnSpPr>
            <a:stCxn id="667" idx="3"/>
            <a:endCxn id="669" idx="1"/>
          </p:cNvCxnSpPr>
          <p:nvPr/>
        </p:nvCxnSpPr>
        <p:spPr>
          <a:xfrm>
            <a:off x="6779109" y="4261838"/>
            <a:ext cx="254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40"/>
          <p:cNvCxnSpPr>
            <a:stCxn id="635" idx="3"/>
            <a:endCxn id="669" idx="3"/>
          </p:cNvCxnSpPr>
          <p:nvPr/>
        </p:nvCxnSpPr>
        <p:spPr>
          <a:xfrm flipH="1">
            <a:off x="7989926" y="2019178"/>
            <a:ext cx="655200" cy="2242800"/>
          </a:xfrm>
          <a:prstGeom prst="bentConnector3">
            <a:avLst>
              <a:gd fmla="val -36901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40"/>
          <p:cNvCxnSpPr>
            <a:stCxn id="631" idx="3"/>
            <a:endCxn id="669" idx="3"/>
          </p:cNvCxnSpPr>
          <p:nvPr/>
        </p:nvCxnSpPr>
        <p:spPr>
          <a:xfrm flipH="1">
            <a:off x="7989928" y="2621095"/>
            <a:ext cx="576300" cy="1640700"/>
          </a:xfrm>
          <a:prstGeom prst="bentConnector3">
            <a:avLst>
              <a:gd fmla="val -41953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3" name="Google Shape;673;p40"/>
          <p:cNvSpPr/>
          <p:nvPr/>
        </p:nvSpPr>
        <p:spPr>
          <a:xfrm>
            <a:off x="1394263" y="4070790"/>
            <a:ext cx="818100" cy="46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In series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74" name="Google Shape;674;p40"/>
          <p:cNvCxnSpPr>
            <a:stCxn id="675" idx="2"/>
            <a:endCxn id="673" idx="0"/>
          </p:cNvCxnSpPr>
          <p:nvPr/>
        </p:nvCxnSpPr>
        <p:spPr>
          <a:xfrm>
            <a:off x="1803283" y="3814138"/>
            <a:ext cx="0" cy="256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0"/>
          <p:cNvSpPr/>
          <p:nvPr/>
        </p:nvSpPr>
        <p:spPr>
          <a:xfrm>
            <a:off x="2608532" y="3347267"/>
            <a:ext cx="1059000" cy="46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Power consumption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77" name="Google Shape;677;p40"/>
          <p:cNvCxnSpPr>
            <a:stCxn id="676" idx="0"/>
          </p:cNvCxnSpPr>
          <p:nvPr/>
        </p:nvCxnSpPr>
        <p:spPr>
          <a:xfrm rot="-5400000">
            <a:off x="3394982" y="2718917"/>
            <a:ext cx="371400" cy="8853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5" name="Google Shape;675;p40"/>
          <p:cNvSpPr/>
          <p:nvPr/>
        </p:nvSpPr>
        <p:spPr>
          <a:xfrm>
            <a:off x="1291033" y="3353638"/>
            <a:ext cx="1024500" cy="46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3 V coin cell batteries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78" name="Google Shape;678;p40"/>
          <p:cNvCxnSpPr>
            <a:stCxn id="675" idx="3"/>
            <a:endCxn id="676" idx="1"/>
          </p:cNvCxnSpPr>
          <p:nvPr/>
        </p:nvCxnSpPr>
        <p:spPr>
          <a:xfrm flipH="1" rot="10800000">
            <a:off x="2315533" y="3577588"/>
            <a:ext cx="293100" cy="6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40"/>
          <p:cNvSpPr txBox="1"/>
          <p:nvPr/>
        </p:nvSpPr>
        <p:spPr>
          <a:xfrm>
            <a:off x="311700" y="140850"/>
            <a:ext cx="8520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Concept 3: 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plastic</a:t>
            </a: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headgear + coin cell batteries + sponge electrode </a:t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1"/>
          <p:cNvSpPr txBox="1"/>
          <p:nvPr>
            <p:ph idx="1" type="body"/>
          </p:nvPr>
        </p:nvSpPr>
        <p:spPr>
          <a:xfrm>
            <a:off x="4589575" y="564975"/>
            <a:ext cx="4500600" cy="39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Strap</a:t>
            </a: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with 2 disposable snap electrodes.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Carbon rubber snap electrodes inside the sponges are attached to the conductive snap-on pins.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Circuit box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DC current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Ramp up/down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headgear cannot positioned on the exact target area due to different head sizes and shapes.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5" name="Google Shape;685;p41"/>
          <p:cNvSpPr txBox="1"/>
          <p:nvPr/>
        </p:nvSpPr>
        <p:spPr>
          <a:xfrm>
            <a:off x="4909700" y="23175"/>
            <a:ext cx="2008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Concept 3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6" name="Google Shape;686;p41"/>
          <p:cNvSpPr txBox="1"/>
          <p:nvPr/>
        </p:nvSpPr>
        <p:spPr>
          <a:xfrm>
            <a:off x="4909700" y="4601650"/>
            <a:ext cx="44421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"Snappad™ – 1X1-Accessories – Soterix Medical." </a:t>
            </a: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Soterixmedical.com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 N. p., 2018. Web. 11 Dec. 2018.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87" name="Google Shape;687;p41" title="December 10, 201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65" y="23175"/>
            <a:ext cx="4413385" cy="33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1"/>
          <p:cNvPicPr preferRelativeResize="0"/>
          <p:nvPr/>
        </p:nvPicPr>
        <p:blipFill rotWithShape="1">
          <a:blip r:embed="rId5">
            <a:alphaModFix/>
          </a:blip>
          <a:srcRect b="15692" l="11851" r="10886" t="17444"/>
          <a:stretch/>
        </p:blipFill>
        <p:spPr>
          <a:xfrm>
            <a:off x="11525" y="3492350"/>
            <a:ext cx="1397889" cy="1275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4319" y="3492350"/>
            <a:ext cx="1331773" cy="14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2987" y="3492350"/>
            <a:ext cx="1678038" cy="14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/>
          <p:nvPr>
            <p:ph type="title"/>
          </p:nvPr>
        </p:nvSpPr>
        <p:spPr>
          <a:xfrm>
            <a:off x="1227050" y="6561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About The </a:t>
            </a: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Brain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9" name="Google Shape;289;p15"/>
          <p:cNvSpPr txBox="1"/>
          <p:nvPr>
            <p:ph idx="1" type="body"/>
          </p:nvPr>
        </p:nvSpPr>
        <p:spPr>
          <a:xfrm>
            <a:off x="49025" y="1307850"/>
            <a:ext cx="4348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Comprised of network of nerve cells known as neurons [1].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Communicate to each other using tiny electrical, and chemical impulses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[1].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Can be stimulated by an electrical current to facilitate the depolarization or hyperpolarization.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0" name="Google Shape;290;p15"/>
          <p:cNvSpPr txBox="1"/>
          <p:nvPr/>
        </p:nvSpPr>
        <p:spPr>
          <a:xfrm>
            <a:off x="4465663" y="4346100"/>
            <a:ext cx="49356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https://psychmuseum.uwgb.org/neuro/neurons/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1" name="Google Shape;291;p15"/>
          <p:cNvSpPr txBox="1"/>
          <p:nvPr/>
        </p:nvSpPr>
        <p:spPr>
          <a:xfrm>
            <a:off x="181425" y="4674025"/>
            <a:ext cx="8745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[1]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Churchland, Patricia Smith. MIT press, 1989.</a:t>
            </a:r>
            <a:endParaRPr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225" y="853151"/>
            <a:ext cx="4746774" cy="35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/>
          <p:cNvSpPr/>
          <p:nvPr/>
        </p:nvSpPr>
        <p:spPr>
          <a:xfrm>
            <a:off x="4011721" y="2253948"/>
            <a:ext cx="1350900" cy="804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Low cost, ready to use, “disposable” tDCS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6" name="Google Shape;696;p42"/>
          <p:cNvSpPr/>
          <p:nvPr/>
        </p:nvSpPr>
        <p:spPr>
          <a:xfrm>
            <a:off x="5152303" y="3175145"/>
            <a:ext cx="931200" cy="524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Usability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7" name="Google Shape;697;p42"/>
          <p:cNvSpPr/>
          <p:nvPr/>
        </p:nvSpPr>
        <p:spPr>
          <a:xfrm>
            <a:off x="6351394" y="2964637"/>
            <a:ext cx="931200" cy="578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Circuit attached to cap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8" name="Google Shape;698;p42"/>
          <p:cNvSpPr/>
          <p:nvPr/>
        </p:nvSpPr>
        <p:spPr>
          <a:xfrm>
            <a:off x="7492134" y="2738539"/>
            <a:ext cx="1276800" cy="804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Press button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to start stimulation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9" name="Google Shape;699;p42"/>
          <p:cNvSpPr/>
          <p:nvPr/>
        </p:nvSpPr>
        <p:spPr>
          <a:xfrm>
            <a:off x="6531555" y="3976035"/>
            <a:ext cx="1689900" cy="804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Electrodes require soaking with tap water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00" name="Google Shape;700;p42"/>
          <p:cNvCxnSpPr>
            <a:stCxn id="695" idx="3"/>
            <a:endCxn id="696" idx="0"/>
          </p:cNvCxnSpPr>
          <p:nvPr/>
        </p:nvCxnSpPr>
        <p:spPr>
          <a:xfrm>
            <a:off x="5362621" y="2656398"/>
            <a:ext cx="255300" cy="5187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1" name="Google Shape;701;p42"/>
          <p:cNvCxnSpPr>
            <a:endCxn id="697" idx="1"/>
          </p:cNvCxnSpPr>
          <p:nvPr/>
        </p:nvCxnSpPr>
        <p:spPr>
          <a:xfrm flipH="1" rot="10800000">
            <a:off x="6083494" y="3253987"/>
            <a:ext cx="267900" cy="183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" name="Google Shape;702;p42"/>
          <p:cNvCxnSpPr>
            <a:stCxn id="698" idx="1"/>
            <a:endCxn id="698" idx="1"/>
          </p:cNvCxnSpPr>
          <p:nvPr/>
        </p:nvCxnSpPr>
        <p:spPr>
          <a:xfrm>
            <a:off x="7492134" y="3140989"/>
            <a:ext cx="600" cy="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42"/>
          <p:cNvSpPr/>
          <p:nvPr/>
        </p:nvSpPr>
        <p:spPr>
          <a:xfrm>
            <a:off x="5946536" y="2269859"/>
            <a:ext cx="931200" cy="524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Duration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4" name="Google Shape;704;p42"/>
          <p:cNvSpPr/>
          <p:nvPr/>
        </p:nvSpPr>
        <p:spPr>
          <a:xfrm>
            <a:off x="7296978" y="2098843"/>
            <a:ext cx="931200" cy="524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0 minutes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05" name="Google Shape;705;p42"/>
          <p:cNvCxnSpPr>
            <a:stCxn id="703" idx="3"/>
            <a:endCxn id="704" idx="1"/>
          </p:cNvCxnSpPr>
          <p:nvPr/>
        </p:nvCxnSpPr>
        <p:spPr>
          <a:xfrm flipH="1" rot="10800000">
            <a:off x="6877736" y="2361059"/>
            <a:ext cx="419100" cy="171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42"/>
          <p:cNvSpPr/>
          <p:nvPr/>
        </p:nvSpPr>
        <p:spPr>
          <a:xfrm>
            <a:off x="3825571" y="3254059"/>
            <a:ext cx="1059000" cy="524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Electrode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7" name="Google Shape;707;p42"/>
          <p:cNvSpPr/>
          <p:nvPr/>
        </p:nvSpPr>
        <p:spPr>
          <a:xfrm>
            <a:off x="2608844" y="2738527"/>
            <a:ext cx="759900" cy="524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Circuit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8" name="Google Shape;708;p42"/>
          <p:cNvSpPr/>
          <p:nvPr/>
        </p:nvSpPr>
        <p:spPr>
          <a:xfrm>
            <a:off x="2912375" y="3973677"/>
            <a:ext cx="1137000" cy="524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Prong electrode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9" name="Google Shape;709;p42"/>
          <p:cNvSpPr/>
          <p:nvPr/>
        </p:nvSpPr>
        <p:spPr>
          <a:xfrm>
            <a:off x="774925" y="4095675"/>
            <a:ext cx="1599600" cy="804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Pre-salted just add water to make saline solution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10" name="Google Shape;710;p42"/>
          <p:cNvCxnSpPr>
            <a:stCxn id="706" idx="0"/>
            <a:endCxn id="695" idx="2"/>
          </p:cNvCxnSpPr>
          <p:nvPr/>
        </p:nvCxnSpPr>
        <p:spPr>
          <a:xfrm rot="-5400000">
            <a:off x="4423471" y="2990359"/>
            <a:ext cx="195300" cy="332100"/>
          </a:xfrm>
          <a:prstGeom prst="bentConnector3">
            <a:avLst>
              <a:gd fmla="val 5002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42"/>
          <p:cNvCxnSpPr>
            <a:stCxn id="706" idx="2"/>
            <a:endCxn id="708" idx="0"/>
          </p:cNvCxnSpPr>
          <p:nvPr/>
        </p:nvCxnSpPr>
        <p:spPr>
          <a:xfrm rot="5400000">
            <a:off x="3820321" y="3439009"/>
            <a:ext cx="195300" cy="874200"/>
          </a:xfrm>
          <a:prstGeom prst="bentConnector3">
            <a:avLst>
              <a:gd fmla="val 5002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42"/>
          <p:cNvSpPr/>
          <p:nvPr/>
        </p:nvSpPr>
        <p:spPr>
          <a:xfrm>
            <a:off x="66150" y="2517350"/>
            <a:ext cx="1758600" cy="804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Ramp up/down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using two op amps in integrator circuit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13" name="Google Shape;713;p42"/>
          <p:cNvCxnSpPr>
            <a:stCxn id="707" idx="3"/>
            <a:endCxn id="695" idx="1"/>
          </p:cNvCxnSpPr>
          <p:nvPr/>
        </p:nvCxnSpPr>
        <p:spPr>
          <a:xfrm flipH="1" rot="10800000">
            <a:off x="3368744" y="2656327"/>
            <a:ext cx="642900" cy="3444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42"/>
          <p:cNvCxnSpPr>
            <a:stCxn id="709" idx="3"/>
            <a:endCxn id="708" idx="1"/>
          </p:cNvCxnSpPr>
          <p:nvPr/>
        </p:nvCxnSpPr>
        <p:spPr>
          <a:xfrm flipH="1" rot="10800000">
            <a:off x="2374525" y="4235925"/>
            <a:ext cx="537900" cy="262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42"/>
          <p:cNvCxnSpPr>
            <a:stCxn id="707" idx="1"/>
            <a:endCxn id="712" idx="3"/>
          </p:cNvCxnSpPr>
          <p:nvPr/>
        </p:nvCxnSpPr>
        <p:spPr>
          <a:xfrm rot="10800000">
            <a:off x="1824644" y="2919727"/>
            <a:ext cx="784200" cy="810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/>
          <p:nvPr/>
        </p:nvSpPr>
        <p:spPr>
          <a:xfrm>
            <a:off x="4509361" y="1534330"/>
            <a:ext cx="642900" cy="524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Cost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17" name="Google Shape;717;p42"/>
          <p:cNvCxnSpPr>
            <a:stCxn id="695" idx="0"/>
            <a:endCxn id="716" idx="2"/>
          </p:cNvCxnSpPr>
          <p:nvPr/>
        </p:nvCxnSpPr>
        <p:spPr>
          <a:xfrm rot="-5400000">
            <a:off x="4661371" y="2084448"/>
            <a:ext cx="195300" cy="143700"/>
          </a:xfrm>
          <a:prstGeom prst="bentConnector3">
            <a:avLst>
              <a:gd fmla="val 5002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/>
          <p:nvPr/>
        </p:nvSpPr>
        <p:spPr>
          <a:xfrm>
            <a:off x="5362479" y="785729"/>
            <a:ext cx="1818600" cy="578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Prong electrode has to be customly manufactured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19" name="Google Shape;719;p42"/>
          <p:cNvCxnSpPr>
            <a:stCxn id="716" idx="0"/>
            <a:endCxn id="718" idx="1"/>
          </p:cNvCxnSpPr>
          <p:nvPr/>
        </p:nvCxnSpPr>
        <p:spPr>
          <a:xfrm rot="-5400000">
            <a:off x="4866961" y="1038880"/>
            <a:ext cx="459300" cy="5316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p42"/>
          <p:cNvCxnSpPr>
            <a:stCxn id="703" idx="1"/>
            <a:endCxn id="695" idx="3"/>
          </p:cNvCxnSpPr>
          <p:nvPr/>
        </p:nvCxnSpPr>
        <p:spPr>
          <a:xfrm flipH="1">
            <a:off x="5362736" y="2532059"/>
            <a:ext cx="583800" cy="1242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p42"/>
          <p:cNvSpPr/>
          <p:nvPr/>
        </p:nvSpPr>
        <p:spPr>
          <a:xfrm>
            <a:off x="5612382" y="1557876"/>
            <a:ext cx="1059000" cy="518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Circuit is low cost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2" name="Google Shape;722;p42"/>
          <p:cNvSpPr/>
          <p:nvPr/>
        </p:nvSpPr>
        <p:spPr>
          <a:xfrm>
            <a:off x="3578100" y="814700"/>
            <a:ext cx="1206600" cy="518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Cost around $20 - $35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23" name="Google Shape;723;p42"/>
          <p:cNvCxnSpPr>
            <a:stCxn id="716" idx="1"/>
            <a:endCxn id="722" idx="2"/>
          </p:cNvCxnSpPr>
          <p:nvPr/>
        </p:nvCxnSpPr>
        <p:spPr>
          <a:xfrm rot="10800000">
            <a:off x="4181461" y="1333330"/>
            <a:ext cx="327900" cy="4632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42"/>
          <p:cNvSpPr/>
          <p:nvPr/>
        </p:nvSpPr>
        <p:spPr>
          <a:xfrm>
            <a:off x="3118023" y="1534490"/>
            <a:ext cx="931200" cy="524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Cap is low cost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25" name="Google Shape;725;p42"/>
          <p:cNvCxnSpPr>
            <a:stCxn id="716" idx="1"/>
            <a:endCxn id="724" idx="3"/>
          </p:cNvCxnSpPr>
          <p:nvPr/>
        </p:nvCxnSpPr>
        <p:spPr>
          <a:xfrm flipH="1">
            <a:off x="4049161" y="1796530"/>
            <a:ext cx="460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6" name="Google Shape;726;p42"/>
          <p:cNvSpPr/>
          <p:nvPr/>
        </p:nvSpPr>
        <p:spPr>
          <a:xfrm>
            <a:off x="7553819" y="814712"/>
            <a:ext cx="931200" cy="524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Increase cost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27" name="Google Shape;727;p42"/>
          <p:cNvCxnSpPr>
            <a:stCxn id="718" idx="3"/>
            <a:endCxn id="726" idx="1"/>
          </p:cNvCxnSpPr>
          <p:nvPr/>
        </p:nvCxnSpPr>
        <p:spPr>
          <a:xfrm>
            <a:off x="7181079" y="1075079"/>
            <a:ext cx="372600" cy="18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42"/>
          <p:cNvSpPr/>
          <p:nvPr/>
        </p:nvSpPr>
        <p:spPr>
          <a:xfrm>
            <a:off x="1962774" y="2071750"/>
            <a:ext cx="1276800" cy="416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Disposability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29" name="Google Shape;729;p42"/>
          <p:cNvCxnSpPr>
            <a:stCxn id="695" idx="1"/>
            <a:endCxn id="728" idx="3"/>
          </p:cNvCxnSpPr>
          <p:nvPr/>
        </p:nvCxnSpPr>
        <p:spPr>
          <a:xfrm rot="10800000">
            <a:off x="3239521" y="2279898"/>
            <a:ext cx="772200" cy="3765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42"/>
          <p:cNvSpPr/>
          <p:nvPr/>
        </p:nvSpPr>
        <p:spPr>
          <a:xfrm>
            <a:off x="2325372" y="882890"/>
            <a:ext cx="1137000" cy="524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Fully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Disposable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31" name="Google Shape;731;p42"/>
          <p:cNvCxnSpPr>
            <a:stCxn id="728" idx="0"/>
            <a:endCxn id="730" idx="2"/>
          </p:cNvCxnSpPr>
          <p:nvPr/>
        </p:nvCxnSpPr>
        <p:spPr>
          <a:xfrm rot="-5400000">
            <a:off x="2415324" y="1593100"/>
            <a:ext cx="664500" cy="2928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2" name="Google Shape;732;p42"/>
          <p:cNvSpPr/>
          <p:nvPr/>
        </p:nvSpPr>
        <p:spPr>
          <a:xfrm>
            <a:off x="285750" y="1933600"/>
            <a:ext cx="1206600" cy="524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Circuit disposable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3" name="Google Shape;733;p42"/>
          <p:cNvSpPr/>
          <p:nvPr/>
        </p:nvSpPr>
        <p:spPr>
          <a:xfrm>
            <a:off x="375075" y="773000"/>
            <a:ext cx="1459800" cy="744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Headgear with electrodes fully disposable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34" name="Google Shape;734;p42"/>
          <p:cNvCxnSpPr>
            <a:stCxn id="730" idx="1"/>
            <a:endCxn id="732" idx="3"/>
          </p:cNvCxnSpPr>
          <p:nvPr/>
        </p:nvCxnSpPr>
        <p:spPr>
          <a:xfrm flipH="1">
            <a:off x="1492272" y="1145090"/>
            <a:ext cx="833100" cy="1050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5" name="Google Shape;735;p42"/>
          <p:cNvCxnSpPr>
            <a:stCxn id="730" idx="1"/>
            <a:endCxn id="733" idx="3"/>
          </p:cNvCxnSpPr>
          <p:nvPr/>
        </p:nvCxnSpPr>
        <p:spPr>
          <a:xfrm flipH="1">
            <a:off x="1834872" y="1145090"/>
            <a:ext cx="490500" cy="600"/>
          </a:xfrm>
          <a:prstGeom prst="bentConnector3">
            <a:avLst>
              <a:gd fmla="val 50015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6" name="Google Shape;736;p42"/>
          <p:cNvSpPr/>
          <p:nvPr/>
        </p:nvSpPr>
        <p:spPr>
          <a:xfrm>
            <a:off x="4744805" y="4034963"/>
            <a:ext cx="1350900" cy="804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Electrode comes set up in the correct montage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37" name="Google Shape;737;p42"/>
          <p:cNvCxnSpPr>
            <a:stCxn id="706" idx="2"/>
            <a:endCxn id="736" idx="1"/>
          </p:cNvCxnSpPr>
          <p:nvPr/>
        </p:nvCxnSpPr>
        <p:spPr>
          <a:xfrm flipH="1" rot="-5400000">
            <a:off x="4220371" y="3913159"/>
            <a:ext cx="659100" cy="3897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42"/>
          <p:cNvCxnSpPr>
            <a:stCxn id="696" idx="2"/>
            <a:endCxn id="699" idx="0"/>
          </p:cNvCxnSpPr>
          <p:nvPr/>
        </p:nvCxnSpPr>
        <p:spPr>
          <a:xfrm flipH="1" rot="-5400000">
            <a:off x="6358903" y="2958545"/>
            <a:ext cx="276600" cy="17586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9" name="Google Shape;739;p42"/>
          <p:cNvSpPr/>
          <p:nvPr/>
        </p:nvSpPr>
        <p:spPr>
          <a:xfrm>
            <a:off x="718722" y="3392681"/>
            <a:ext cx="1639800" cy="459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Constant current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40" name="Google Shape;740;p42"/>
          <p:cNvCxnSpPr/>
          <p:nvPr/>
        </p:nvCxnSpPr>
        <p:spPr>
          <a:xfrm flipH="1">
            <a:off x="2358547" y="3257656"/>
            <a:ext cx="630300" cy="359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Google Shape;741;p42"/>
          <p:cNvCxnSpPr>
            <a:stCxn id="716" idx="3"/>
            <a:endCxn id="721" idx="1"/>
          </p:cNvCxnSpPr>
          <p:nvPr/>
        </p:nvCxnSpPr>
        <p:spPr>
          <a:xfrm>
            <a:off x="5152261" y="1796530"/>
            <a:ext cx="460200" cy="20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2" name="Google Shape;742;p42"/>
          <p:cNvSpPr txBox="1"/>
          <p:nvPr/>
        </p:nvSpPr>
        <p:spPr>
          <a:xfrm>
            <a:off x="313875" y="62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Concept 4: Cap Headgear + Prong electrodes +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4 9V Battery</a:t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888" y="3508250"/>
            <a:ext cx="1313625" cy="150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700" y="3728925"/>
            <a:ext cx="1616675" cy="10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43"/>
          <p:cNvSpPr txBox="1"/>
          <p:nvPr/>
        </p:nvSpPr>
        <p:spPr>
          <a:xfrm>
            <a:off x="4983925" y="822600"/>
            <a:ext cx="3573300" cy="4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Hat with two electrodes on the depression montage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Electrode comes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pre attached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Attached via snap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Prong electrode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Marker replacement tip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Felt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Spray bottle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Circuit Box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DC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Two op amp for ramp up/down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Integrator circuit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0" name="Google Shape;750;p43"/>
          <p:cNvSpPr txBox="1"/>
          <p:nvPr/>
        </p:nvSpPr>
        <p:spPr>
          <a:xfrm>
            <a:off x="4983925" y="277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Concept 4</a:t>
            </a:r>
            <a:endParaRPr b="1" sz="2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51" name="Google Shape;75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6001" y="3643938"/>
            <a:ext cx="1237742" cy="12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43" title="Hat GrabCad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700" y="68475"/>
            <a:ext cx="4619600" cy="3464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71451" y="3533163"/>
            <a:ext cx="970838" cy="1456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4"/>
          <p:cNvSpPr txBox="1"/>
          <p:nvPr>
            <p:ph idx="4294967295" type="title"/>
          </p:nvPr>
        </p:nvSpPr>
        <p:spPr>
          <a:xfrm>
            <a:off x="1218950" y="-1272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Matrix</a:t>
            </a:r>
            <a:endParaRPr/>
          </a:p>
        </p:txBody>
      </p:sp>
      <p:graphicFrame>
        <p:nvGraphicFramePr>
          <p:cNvPr id="759" name="Google Shape;759;p44"/>
          <p:cNvGraphicFramePr/>
          <p:nvPr/>
        </p:nvGraphicFramePr>
        <p:xfrm>
          <a:off x="359338" y="44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{07EB7941-05B1-49D7-9B4E-D66B81EA51F8}</a:tableStyleId>
              </a:tblPr>
              <a:tblGrid>
                <a:gridCol w="1537200"/>
                <a:gridCol w="721900"/>
                <a:gridCol w="1054125"/>
                <a:gridCol w="1067975"/>
                <a:gridCol w="1087400"/>
                <a:gridCol w="1082475"/>
                <a:gridCol w="1874250"/>
              </a:tblGrid>
              <a:tr h="57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Criteria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weight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Concept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Concept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Concept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Concept 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Brain stimulator v3.0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Ease of use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 Cost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8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Environmental effect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Disposability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Ergonomics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Waveform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92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Weighted sum 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:0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60" name="Google Shape;760;p44"/>
          <p:cNvSpPr/>
          <p:nvPr/>
        </p:nvSpPr>
        <p:spPr>
          <a:xfrm>
            <a:off x="3672563" y="443900"/>
            <a:ext cx="1068000" cy="40617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5" name="Google Shape;765;p45"/>
          <p:cNvGraphicFramePr/>
          <p:nvPr/>
        </p:nvGraphicFramePr>
        <p:xfrm>
          <a:off x="952500" y="36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{07EB7941-05B1-49D7-9B4E-D66B81EA51F8}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Components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Unit Price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quantity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$ 0.88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$ 0.88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Circuit box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$ 1.50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$ 1.50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Microcontroller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$ 0.44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$ 0.44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Power source (Battery design)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$ 1.00 (Duracell)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$ 4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Power source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(voltage up circuit)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$ 9.99 (from amazon Drok brand)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$ 9.99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Saline Vial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$ 0.50  (15 mL)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$ 1.50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Sponge electrode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$ 4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$ 8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Snap on pins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$.08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$ 0.16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16.48 / 26.48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66" name="Google Shape;766;p45"/>
          <p:cNvSpPr txBox="1"/>
          <p:nvPr>
            <p:ph idx="4294967295" type="title"/>
          </p:nvPr>
        </p:nvSpPr>
        <p:spPr>
          <a:xfrm>
            <a:off x="1204600" y="-1721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for </a:t>
            </a:r>
            <a:r>
              <a:rPr lang="en"/>
              <a:t>selected</a:t>
            </a:r>
            <a:r>
              <a:rPr lang="en"/>
              <a:t> concept</a:t>
            </a:r>
            <a:endParaRPr/>
          </a:p>
        </p:txBody>
      </p:sp>
      <p:sp>
        <p:nvSpPr>
          <p:cNvPr id="767" name="Google Shape;767;p45"/>
          <p:cNvSpPr txBox="1"/>
          <p:nvPr/>
        </p:nvSpPr>
        <p:spPr>
          <a:xfrm>
            <a:off x="461500" y="4791875"/>
            <a:ext cx="8516700" cy="25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https://www.amazon.com/Converter-DROK-Transformer-Constant-Current/dp/B075DFBTRM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6"/>
          <p:cNvSpPr txBox="1"/>
          <p:nvPr>
            <p:ph idx="4294967295" type="title"/>
          </p:nvPr>
        </p:nvSpPr>
        <p:spPr>
          <a:xfrm>
            <a:off x="572075" y="0"/>
            <a:ext cx="70305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References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3" name="Google Shape;773;p46"/>
          <p:cNvSpPr txBox="1"/>
          <p:nvPr>
            <p:ph idx="4294967295" type="body"/>
          </p:nvPr>
        </p:nvSpPr>
        <p:spPr>
          <a:xfrm>
            <a:off x="107250" y="538000"/>
            <a:ext cx="8929500" cy="37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Churchland, Patricia Smith. Neurophilosophy: Toward a unified science of the mind-brain. MIT press, 1989.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Reinhart, Robert MG, et al. "Using transcranial direct-current stimulation (tDCS) to understand cognitive processing." Attention, Perception, &amp; Psychophysics 79.1 (2017): 3-23.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Mondino, Marine, et al. "Transcranial direct current stimulation for the treatment of refractory symptoms of schizophrenia. Current evidence and future directions." Current pharmaceutical design 21.23 (2015): 3373-3383.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Shahbabaie A, Hatami J, Farhoudian A, Ekhtiari H, Khatibi A, Nitsche MA. Optimizing Electrode Montages of Transcranial Direct Current Stimulation for Attentional Bias Modification in Early Abstinent Methamphetamine Users. </a:t>
            </a: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Frontiers in Pharmacology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 2018;9:907. doi:10.3389/fphar.2018.00907.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Bachtiar V, Johnstone A, Berrington A, et al. Modulating Regional Motor Cortical Excitability with Noninvasive Brain Stimulation Results in Neurochemical Changes in Bilateral Motor Cortices. </a:t>
            </a: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The Journal of Neuroscience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. 2018;38(33):7327-7336. doi:10.1523/JNEUROSCI.2853-17.2018.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Ciechanski, P., et al. "Effects of transcranial direct‐current stimulation on laparoscopic surgical skill acquisition." BJS Open 2.2 (2018): 70-78.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Choe, Jaehoon, et al. "Transcranial direct current stimulation modulates neuronal activity and learning in pilot training." Frontiers in human neuroscience 10 (2016): 34.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Sample, Ian. "US Military Successfully Tests Electrical Brain Stimulation To Enhance Staff Skills." the Guardian. N. p., 2016. Web.15 Oct. 2018.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Manders, Eric. Handboek neurologische communicatiestoornissen. Maklu, 2016.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What is tDCS?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60900" y="1414325"/>
            <a:ext cx="4511100" cy="29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Form of neurostimulation where low levels of constant current is applied to the brain.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tDCS can strengthen or weaken the signals between neurons also known as synaptic plasticity </a:t>
            </a:r>
            <a:r>
              <a:rPr lang="en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[1]</a:t>
            </a: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9" name="Google Shape;299;p16"/>
          <p:cNvSpPr txBox="1"/>
          <p:nvPr/>
        </p:nvSpPr>
        <p:spPr>
          <a:xfrm>
            <a:off x="0" y="4594200"/>
            <a:ext cx="79404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[1] 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Reinhart, Robert MG, et al. Attention, Perception, &amp; Psychophysics 79.1 (2017): 3-23.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0" name="Google Shape;3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00" y="1531205"/>
            <a:ext cx="4511101" cy="263462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6"/>
          <p:cNvSpPr txBox="1"/>
          <p:nvPr/>
        </p:nvSpPr>
        <p:spPr>
          <a:xfrm>
            <a:off x="4418100" y="4231513"/>
            <a:ext cx="46359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https://caputron.com/pages/what-is-tdcs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>
            <p:ph type="title"/>
          </p:nvPr>
        </p:nvSpPr>
        <p:spPr>
          <a:xfrm>
            <a:off x="1144250" y="6427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Who uses tDCS?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7" name="Google Shape;307;p17"/>
          <p:cNvSpPr txBox="1"/>
          <p:nvPr>
            <p:ph idx="1" type="body"/>
          </p:nvPr>
        </p:nvSpPr>
        <p:spPr>
          <a:xfrm>
            <a:off x="0" y="1345325"/>
            <a:ext cx="4195200" cy="29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tDCS can be used in a variety of settings. Used for research in drug addiction </a:t>
            </a: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[</a:t>
            </a: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]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, enhance a person’s attention span, coordination, memory, and problem-solving ability </a:t>
            </a: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[2]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Studies have shown that tDCS has very high potential to treat depression, anxiety, PTSD, and chronic pain </a:t>
            </a: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[2]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8" name="Google Shape;3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625" y="563200"/>
            <a:ext cx="3895100" cy="328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7"/>
          <p:cNvSpPr txBox="1"/>
          <p:nvPr/>
        </p:nvSpPr>
        <p:spPr>
          <a:xfrm>
            <a:off x="0" y="4229400"/>
            <a:ext cx="91440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[1] 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Shahbabaie A, Hatami J, Farhoudian A, Ekhtiari H, Khatibi A, Nitsche MA.. </a:t>
            </a:r>
            <a:r>
              <a:rPr i="1"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Frontiers in Pharmacology</a:t>
            </a: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. 2018;9:907. doi:10.3389/fphar.2018.00907.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[2] “What Is TDCS - Learn About Neurostimulation.” The Brain Stimulator TDCS Devices. Retrieved Oct. 20. 2018, from thebrainstimulator.net/what-is-tdcs/.</a:t>
            </a:r>
            <a:endParaRPr sz="1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p17"/>
          <p:cNvSpPr txBox="1"/>
          <p:nvPr/>
        </p:nvSpPr>
        <p:spPr>
          <a:xfrm>
            <a:off x="4987025" y="3851950"/>
            <a:ext cx="40803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https://www.scientificamerican.com/article/amping-up-brain-function/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People Affected by tDCS Treatable Conditions</a:t>
            </a:r>
            <a:endParaRPr sz="3000"/>
          </a:p>
        </p:txBody>
      </p:sp>
      <p:sp>
        <p:nvSpPr>
          <p:cNvPr id="316" name="Google Shape;316;p18"/>
          <p:cNvSpPr txBox="1"/>
          <p:nvPr>
            <p:ph idx="1" type="body"/>
          </p:nvPr>
        </p:nvSpPr>
        <p:spPr>
          <a:xfrm>
            <a:off x="891900" y="1801700"/>
            <a:ext cx="7360200" cy="17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Estimated 40 million adults in U.S. have an anxiety disorder. 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[1]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Estimated 16.1 million adults in U.S have major depressive disorder. 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[2]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Estimated 23.4 million adults in U.S. experience chronic pain 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[3]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About 80 million adults can be treated by tDCS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7" name="Google Shape;317;p18"/>
          <p:cNvSpPr txBox="1"/>
          <p:nvPr/>
        </p:nvSpPr>
        <p:spPr>
          <a:xfrm>
            <a:off x="124525" y="4260400"/>
            <a:ext cx="84960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[1] </a:t>
            </a:r>
            <a:r>
              <a:rPr lang="en" sz="1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“Facts &amp; Statistics.” Anxiety and Depression Association of America, ADAA. Retrieved Oct. 21. 2018, from adaa.org/about-adaa/press-room/facts-statistics.</a:t>
            </a:r>
            <a:endParaRPr sz="1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“Depression.” Anxiety and Depression Association of America, ADAA. Retrieved Oct. 20. 2018, from adaa.org/understanding-anxiety/depression.</a:t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“NIH Analysis Shows Americans Are In Pain.” National Center for Complementary and Integrative Health, U.S. Department of Health and Human Services, 11 Aug. 2015, nccih.nih.gov/news/press/08112015.</a:t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/>
          <p:nvPr>
            <p:ph type="title"/>
          </p:nvPr>
        </p:nvSpPr>
        <p:spPr>
          <a:xfrm>
            <a:off x="1301700" y="304650"/>
            <a:ext cx="70305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tDCS Montages</a:t>
            </a:r>
            <a:endParaRPr/>
          </a:p>
        </p:txBody>
      </p:sp>
      <p:sp>
        <p:nvSpPr>
          <p:cNvPr id="323" name="Google Shape;323;p19"/>
          <p:cNvSpPr txBox="1"/>
          <p:nvPr>
            <p:ph idx="1" type="body"/>
          </p:nvPr>
        </p:nvSpPr>
        <p:spPr>
          <a:xfrm>
            <a:off x="1297500" y="889650"/>
            <a:ext cx="70389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Montages are the position of electrodes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Different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montages for desired treatments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tDCS Montage - Improving Mood F3-Fp2" id="324" name="Google Shape;3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237" y="1958275"/>
            <a:ext cx="2439250" cy="243925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tDCS DARPA Montage Electrode Positioning F10-Left_Shoulder" id="325" name="Google Shape;3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7150" y="1958275"/>
            <a:ext cx="2439250" cy="243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9"/>
          <p:cNvSpPr txBox="1"/>
          <p:nvPr/>
        </p:nvSpPr>
        <p:spPr>
          <a:xfrm>
            <a:off x="335275" y="4497850"/>
            <a:ext cx="24393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Reduces chronic pain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7" name="Google Shape;327;p19"/>
          <p:cNvSpPr txBox="1"/>
          <p:nvPr/>
        </p:nvSpPr>
        <p:spPr>
          <a:xfrm>
            <a:off x="2987000" y="4497850"/>
            <a:ext cx="28161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Treating depression and anxiety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8" name="Google Shape;328;p19"/>
          <p:cNvSpPr txBox="1"/>
          <p:nvPr/>
        </p:nvSpPr>
        <p:spPr>
          <a:xfrm>
            <a:off x="5897125" y="4497850"/>
            <a:ext cx="24393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Accelerated learning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9" name="Google Shape;3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252" y="1956900"/>
            <a:ext cx="2439299" cy="2442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ctrTitle"/>
          </p:nvPr>
        </p:nvSpPr>
        <p:spPr>
          <a:xfrm>
            <a:off x="2977050" y="331300"/>
            <a:ext cx="6291300" cy="19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and Need Statement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Current Problem</a:t>
            </a:r>
            <a:endParaRPr sz="3000"/>
          </a:p>
        </p:txBody>
      </p:sp>
      <p:sp>
        <p:nvSpPr>
          <p:cNvPr id="340" name="Google Shape;340;p21"/>
          <p:cNvSpPr txBox="1"/>
          <p:nvPr>
            <p:ph idx="1" type="body"/>
          </p:nvPr>
        </p:nvSpPr>
        <p:spPr>
          <a:xfrm>
            <a:off x="103100" y="1371850"/>
            <a:ext cx="4728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Most d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evices in the market are expensive ($30 - $400)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○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Extra cost for more features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Requires prior set up and is hard to use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○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Incorrect electrode placement can cause adverse effects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Bulky and not disposable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1" name="Google Shape;3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175" y="1444250"/>
            <a:ext cx="3839726" cy="25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1"/>
          <p:cNvSpPr txBox="1"/>
          <p:nvPr/>
        </p:nvSpPr>
        <p:spPr>
          <a:xfrm>
            <a:off x="4847613" y="4095050"/>
            <a:ext cx="38073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https://caputron.com/products/apex-type-a-tdcs-device?variant=5427100024894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